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 id="2147483958" r:id="rId2"/>
    <p:sldMasterId id="2147483991" r:id="rId3"/>
    <p:sldMasterId id="2147484024" r:id="rId4"/>
    <p:sldMasterId id="2147484058" r:id="rId5"/>
  </p:sldMasterIdLst>
  <p:notesMasterIdLst>
    <p:notesMasterId r:id="rId17"/>
  </p:notesMasterIdLst>
  <p:handoutMasterIdLst>
    <p:handoutMasterId r:id="rId18"/>
  </p:handoutMasterIdLst>
  <p:sldIdLst>
    <p:sldId id="2142533079" r:id="rId6"/>
    <p:sldId id="2142533483" r:id="rId7"/>
    <p:sldId id="141168522" r:id="rId8"/>
    <p:sldId id="1923" r:id="rId9"/>
    <p:sldId id="2142533484" r:id="rId10"/>
    <p:sldId id="2142533485" r:id="rId11"/>
    <p:sldId id="2142533482" r:id="rId12"/>
    <p:sldId id="2142533486" r:id="rId13"/>
    <p:sldId id="1929" r:id="rId14"/>
    <p:sldId id="817" r:id="rId15"/>
    <p:sldId id="141168502" r:id="rId1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5F9A818-4D97-ED4A-9289-C14312126849}">
          <p14:sldIdLst>
            <p14:sldId id="2142533079"/>
            <p14:sldId id="2142533483"/>
            <p14:sldId id="141168522"/>
            <p14:sldId id="1923"/>
            <p14:sldId id="2142533484"/>
            <p14:sldId id="2142533485"/>
            <p14:sldId id="2142533482"/>
            <p14:sldId id="2142533486"/>
            <p14:sldId id="1929"/>
            <p14:sldId id="817"/>
            <p14:sldId id="1411685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Rydekul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1"/>
    <p:restoredTop sz="88980"/>
  </p:normalViewPr>
  <p:slideViewPr>
    <p:cSldViewPr snapToGrid="0" snapToObjects="1">
      <p:cViewPr varScale="1">
        <p:scale>
          <a:sx n="145" d="100"/>
          <a:sy n="145" d="100"/>
        </p:scale>
        <p:origin x="240" y="112"/>
      </p:cViewPr>
      <p:guideLst/>
    </p:cSldViewPr>
  </p:slideViewPr>
  <p:outlineViewPr>
    <p:cViewPr>
      <p:scale>
        <a:sx n="33" d="100"/>
        <a:sy n="33" d="100"/>
      </p:scale>
      <p:origin x="0" y="-8384"/>
    </p:cViewPr>
  </p:outlin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87" d="100"/>
          <a:sy n="87" d="100"/>
        </p:scale>
        <p:origin x="373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F2ED35-D74E-4FD0-A9EF-99AF3AABBAEA}"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0625E212-E5F4-4C39-A34B-4136402C67AB}">
      <dgm:prSet/>
      <dgm:spPr/>
      <dgm:t>
        <a:bodyPr/>
        <a:lstStyle/>
        <a:p>
          <a:r>
            <a:rPr lang="en-US">
              <a:solidFill>
                <a:schemeClr val="bg1"/>
              </a:solidFill>
            </a:rPr>
            <a:t>Disposable infrastructure</a:t>
          </a:r>
        </a:p>
      </dgm:t>
    </dgm:pt>
    <dgm:pt modelId="{17558FF4-D56B-42A6-8E7A-FC2DFF3B62C1}" type="parTrans" cxnId="{8EF16D39-3567-427A-8E33-DC4BB3696B46}">
      <dgm:prSet/>
      <dgm:spPr/>
      <dgm:t>
        <a:bodyPr/>
        <a:lstStyle/>
        <a:p>
          <a:endParaRPr lang="en-US">
            <a:solidFill>
              <a:schemeClr val="bg1"/>
            </a:solidFill>
          </a:endParaRPr>
        </a:p>
      </dgm:t>
    </dgm:pt>
    <dgm:pt modelId="{0E012359-B876-4BE8-A73B-2877CB41930A}" type="sibTrans" cxnId="{8EF16D39-3567-427A-8E33-DC4BB3696B46}">
      <dgm:prSet/>
      <dgm:spPr/>
      <dgm:t>
        <a:bodyPr/>
        <a:lstStyle/>
        <a:p>
          <a:endParaRPr lang="en-US">
            <a:solidFill>
              <a:schemeClr val="bg1"/>
            </a:solidFill>
          </a:endParaRPr>
        </a:p>
      </dgm:t>
    </dgm:pt>
    <dgm:pt modelId="{3B5C6E4F-E008-4401-8E6F-7580B38716DD}">
      <dgm:prSet/>
      <dgm:spPr/>
      <dgm:t>
        <a:bodyPr/>
        <a:lstStyle/>
        <a:p>
          <a:r>
            <a:rPr lang="en-US">
              <a:solidFill>
                <a:schemeClr val="bg1"/>
              </a:solidFill>
            </a:rPr>
            <a:t>Isolation</a:t>
          </a:r>
        </a:p>
      </dgm:t>
    </dgm:pt>
    <dgm:pt modelId="{9926E8E2-56CB-4832-AD88-4A4FD0702B0B}" type="parTrans" cxnId="{0E7EA05F-0375-4834-AB3E-752979561DEB}">
      <dgm:prSet/>
      <dgm:spPr/>
      <dgm:t>
        <a:bodyPr/>
        <a:lstStyle/>
        <a:p>
          <a:endParaRPr lang="en-US">
            <a:solidFill>
              <a:schemeClr val="bg1"/>
            </a:solidFill>
          </a:endParaRPr>
        </a:p>
      </dgm:t>
    </dgm:pt>
    <dgm:pt modelId="{1A9FAFA0-8F9B-4BD8-BF44-734D1FE78929}" type="sibTrans" cxnId="{0E7EA05F-0375-4834-AB3E-752979561DEB}">
      <dgm:prSet/>
      <dgm:spPr/>
      <dgm:t>
        <a:bodyPr/>
        <a:lstStyle/>
        <a:p>
          <a:endParaRPr lang="en-US">
            <a:solidFill>
              <a:schemeClr val="bg1"/>
            </a:solidFill>
          </a:endParaRPr>
        </a:p>
      </dgm:t>
    </dgm:pt>
    <dgm:pt modelId="{FF11F524-5B02-459C-ADD0-2928CEFCA546}">
      <dgm:prSet/>
      <dgm:spPr/>
      <dgm:t>
        <a:bodyPr/>
        <a:lstStyle/>
        <a:p>
          <a:r>
            <a:rPr lang="en-US">
              <a:solidFill>
                <a:schemeClr val="bg1"/>
              </a:solidFill>
            </a:rPr>
            <a:t>Scalability</a:t>
          </a:r>
        </a:p>
      </dgm:t>
    </dgm:pt>
    <dgm:pt modelId="{3B1E105A-99D0-4520-8304-7375D02DFE38}" type="parTrans" cxnId="{3B5B92BF-5180-440F-A89F-80F3C740DCA1}">
      <dgm:prSet/>
      <dgm:spPr/>
      <dgm:t>
        <a:bodyPr/>
        <a:lstStyle/>
        <a:p>
          <a:endParaRPr lang="en-US">
            <a:solidFill>
              <a:schemeClr val="bg1"/>
            </a:solidFill>
          </a:endParaRPr>
        </a:p>
      </dgm:t>
    </dgm:pt>
    <dgm:pt modelId="{963920CD-A2AE-4887-A908-36C773FDE36F}" type="sibTrans" cxnId="{3B5B92BF-5180-440F-A89F-80F3C740DCA1}">
      <dgm:prSet/>
      <dgm:spPr/>
      <dgm:t>
        <a:bodyPr/>
        <a:lstStyle/>
        <a:p>
          <a:endParaRPr lang="en-US">
            <a:solidFill>
              <a:schemeClr val="bg1"/>
            </a:solidFill>
          </a:endParaRPr>
        </a:p>
      </dgm:t>
    </dgm:pt>
    <dgm:pt modelId="{42A55E45-C1BC-4FE2-8CD0-E0EA9E694C8E}">
      <dgm:prSet/>
      <dgm:spPr/>
      <dgm:t>
        <a:bodyPr/>
        <a:lstStyle/>
        <a:p>
          <a:r>
            <a:rPr lang="en-US">
              <a:solidFill>
                <a:schemeClr val="bg1"/>
              </a:solidFill>
            </a:rPr>
            <a:t>Disposable architecture</a:t>
          </a:r>
        </a:p>
      </dgm:t>
    </dgm:pt>
    <dgm:pt modelId="{C7E7757E-BE4D-4334-9154-FD05620CC689}" type="parTrans" cxnId="{CB98BF9B-A2E8-4B9E-8CE7-B75A12FC6444}">
      <dgm:prSet/>
      <dgm:spPr/>
      <dgm:t>
        <a:bodyPr/>
        <a:lstStyle/>
        <a:p>
          <a:endParaRPr lang="en-US">
            <a:solidFill>
              <a:schemeClr val="bg1"/>
            </a:solidFill>
          </a:endParaRPr>
        </a:p>
      </dgm:t>
    </dgm:pt>
    <dgm:pt modelId="{235B9360-7A06-4A36-8AF0-E4CF2552B07C}" type="sibTrans" cxnId="{CB98BF9B-A2E8-4B9E-8CE7-B75A12FC6444}">
      <dgm:prSet/>
      <dgm:spPr/>
      <dgm:t>
        <a:bodyPr/>
        <a:lstStyle/>
        <a:p>
          <a:endParaRPr lang="en-US">
            <a:solidFill>
              <a:schemeClr val="bg1"/>
            </a:solidFill>
          </a:endParaRPr>
        </a:p>
      </dgm:t>
    </dgm:pt>
    <dgm:pt modelId="{2134E720-6DFE-410E-A701-E26B65F9B280}">
      <dgm:prSet/>
      <dgm:spPr/>
      <dgm:t>
        <a:bodyPr/>
        <a:lstStyle/>
        <a:p>
          <a:r>
            <a:rPr lang="en-US">
              <a:solidFill>
                <a:schemeClr val="bg1"/>
              </a:solidFill>
            </a:rPr>
            <a:t>Value-added cloud services</a:t>
          </a:r>
        </a:p>
      </dgm:t>
    </dgm:pt>
    <dgm:pt modelId="{7054F6E4-D232-4AA5-9504-157A32099D87}" type="parTrans" cxnId="{27273BDC-99B3-4A12-9E22-2E97A29654C6}">
      <dgm:prSet/>
      <dgm:spPr/>
      <dgm:t>
        <a:bodyPr/>
        <a:lstStyle/>
        <a:p>
          <a:endParaRPr lang="en-US">
            <a:solidFill>
              <a:schemeClr val="bg1"/>
            </a:solidFill>
          </a:endParaRPr>
        </a:p>
      </dgm:t>
    </dgm:pt>
    <dgm:pt modelId="{ECFCCB3B-1198-4444-9090-6EBCF236769A}" type="sibTrans" cxnId="{27273BDC-99B3-4A12-9E22-2E97A29654C6}">
      <dgm:prSet/>
      <dgm:spPr/>
      <dgm:t>
        <a:bodyPr/>
        <a:lstStyle/>
        <a:p>
          <a:endParaRPr lang="en-US">
            <a:solidFill>
              <a:schemeClr val="bg1"/>
            </a:solidFill>
          </a:endParaRPr>
        </a:p>
      </dgm:t>
    </dgm:pt>
    <dgm:pt modelId="{6DCEE7D8-E393-4503-BE80-05F0EBABA24C}">
      <dgm:prSet/>
      <dgm:spPr/>
      <dgm:t>
        <a:bodyPr/>
        <a:lstStyle/>
        <a:p>
          <a:r>
            <a:rPr lang="en-US">
              <a:solidFill>
                <a:schemeClr val="bg1"/>
              </a:solidFill>
            </a:rPr>
            <a:t>Polyglot cloud</a:t>
          </a:r>
        </a:p>
      </dgm:t>
    </dgm:pt>
    <dgm:pt modelId="{0F8D01F1-4F54-424E-B6E3-8A755444D38B}" type="parTrans" cxnId="{F08805B1-7500-4AA5-96BE-443FD6C2CAEF}">
      <dgm:prSet/>
      <dgm:spPr/>
      <dgm:t>
        <a:bodyPr/>
        <a:lstStyle/>
        <a:p>
          <a:endParaRPr lang="en-US">
            <a:solidFill>
              <a:schemeClr val="bg1"/>
            </a:solidFill>
          </a:endParaRPr>
        </a:p>
      </dgm:t>
    </dgm:pt>
    <dgm:pt modelId="{37AF9AC2-33B9-490A-805B-2D56772AFB20}" type="sibTrans" cxnId="{F08805B1-7500-4AA5-96BE-443FD6C2CAEF}">
      <dgm:prSet/>
      <dgm:spPr/>
      <dgm:t>
        <a:bodyPr/>
        <a:lstStyle/>
        <a:p>
          <a:endParaRPr lang="en-US">
            <a:solidFill>
              <a:schemeClr val="bg1"/>
            </a:solidFill>
          </a:endParaRPr>
        </a:p>
      </dgm:t>
    </dgm:pt>
    <dgm:pt modelId="{B3EF4856-76C9-4B78-A86A-B9528845AD0E}">
      <dgm:prSet/>
      <dgm:spPr/>
      <dgm:t>
        <a:bodyPr/>
        <a:lstStyle/>
        <a:p>
          <a:r>
            <a:rPr lang="en-US">
              <a:solidFill>
                <a:schemeClr val="bg1"/>
              </a:solidFill>
            </a:rPr>
            <a:t>Self-sufficient, full-stack teams</a:t>
          </a:r>
        </a:p>
      </dgm:t>
    </dgm:pt>
    <dgm:pt modelId="{75472F7C-8A4D-47B1-A5A6-87FCFD2DC714}" type="parTrans" cxnId="{8DFFAA43-9E37-4AED-8CB3-F21DB2D43327}">
      <dgm:prSet/>
      <dgm:spPr/>
      <dgm:t>
        <a:bodyPr/>
        <a:lstStyle/>
        <a:p>
          <a:endParaRPr lang="en-US">
            <a:solidFill>
              <a:schemeClr val="bg1"/>
            </a:solidFill>
          </a:endParaRPr>
        </a:p>
      </dgm:t>
    </dgm:pt>
    <dgm:pt modelId="{E9642CBE-CFE8-4B75-9DDC-1498BD138DFE}" type="sibTrans" cxnId="{8DFFAA43-9E37-4AED-8CB3-F21DB2D43327}">
      <dgm:prSet/>
      <dgm:spPr/>
      <dgm:t>
        <a:bodyPr/>
        <a:lstStyle/>
        <a:p>
          <a:endParaRPr lang="en-US">
            <a:solidFill>
              <a:schemeClr val="bg1"/>
            </a:solidFill>
          </a:endParaRPr>
        </a:p>
      </dgm:t>
    </dgm:pt>
    <dgm:pt modelId="{02A563DD-9A82-48B5-8397-8B195E942615}">
      <dgm:prSet/>
      <dgm:spPr/>
      <dgm:t>
        <a:bodyPr/>
        <a:lstStyle/>
        <a:p>
          <a:r>
            <a:rPr lang="en-US">
              <a:solidFill>
                <a:schemeClr val="bg1"/>
              </a:solidFill>
            </a:rPr>
            <a:t>Cultural Change</a:t>
          </a:r>
        </a:p>
      </dgm:t>
    </dgm:pt>
    <dgm:pt modelId="{66636B29-6DD7-4FC6-A175-049D3AC76C04}" type="parTrans" cxnId="{84067620-4CAA-4ED4-B49F-9AB98326937B}">
      <dgm:prSet/>
      <dgm:spPr/>
      <dgm:t>
        <a:bodyPr/>
        <a:lstStyle/>
        <a:p>
          <a:endParaRPr lang="en-US">
            <a:solidFill>
              <a:schemeClr val="bg1"/>
            </a:solidFill>
          </a:endParaRPr>
        </a:p>
      </dgm:t>
    </dgm:pt>
    <dgm:pt modelId="{5889AF18-0525-44AD-9F64-0F4A58A1FA2B}" type="sibTrans" cxnId="{84067620-4CAA-4ED4-B49F-9AB98326937B}">
      <dgm:prSet/>
      <dgm:spPr/>
      <dgm:t>
        <a:bodyPr/>
        <a:lstStyle/>
        <a:p>
          <a:endParaRPr lang="en-US">
            <a:solidFill>
              <a:schemeClr val="bg1"/>
            </a:solidFill>
          </a:endParaRPr>
        </a:p>
      </dgm:t>
    </dgm:pt>
    <dgm:pt modelId="{B95D2483-C4D9-DF40-9D47-6192A17BE2D3}" type="pres">
      <dgm:prSet presAssocID="{4FF2ED35-D74E-4FD0-A9EF-99AF3AABBAEA}" presName="diagram" presStyleCnt="0">
        <dgm:presLayoutVars>
          <dgm:dir/>
          <dgm:resizeHandles val="exact"/>
        </dgm:presLayoutVars>
      </dgm:prSet>
      <dgm:spPr/>
    </dgm:pt>
    <dgm:pt modelId="{303B56D4-01E9-D347-8240-8386A1049DF5}" type="pres">
      <dgm:prSet presAssocID="{0625E212-E5F4-4C39-A34B-4136402C67AB}" presName="node" presStyleLbl="node1" presStyleIdx="0" presStyleCnt="8">
        <dgm:presLayoutVars>
          <dgm:bulletEnabled val="1"/>
        </dgm:presLayoutVars>
      </dgm:prSet>
      <dgm:spPr/>
    </dgm:pt>
    <dgm:pt modelId="{EE4A4B33-79D3-9048-B4DE-97A39B44648C}" type="pres">
      <dgm:prSet presAssocID="{0E012359-B876-4BE8-A73B-2877CB41930A}" presName="sibTrans" presStyleCnt="0"/>
      <dgm:spPr/>
    </dgm:pt>
    <dgm:pt modelId="{E55BCB8B-3288-5040-B9B3-4D5C50994941}" type="pres">
      <dgm:prSet presAssocID="{3B5C6E4F-E008-4401-8E6F-7580B38716DD}" presName="node" presStyleLbl="node1" presStyleIdx="1" presStyleCnt="8">
        <dgm:presLayoutVars>
          <dgm:bulletEnabled val="1"/>
        </dgm:presLayoutVars>
      </dgm:prSet>
      <dgm:spPr/>
    </dgm:pt>
    <dgm:pt modelId="{E08AAEB6-5AFF-C34B-92C5-F2A304B6E020}" type="pres">
      <dgm:prSet presAssocID="{1A9FAFA0-8F9B-4BD8-BF44-734D1FE78929}" presName="sibTrans" presStyleCnt="0"/>
      <dgm:spPr/>
    </dgm:pt>
    <dgm:pt modelId="{E53784E1-BE7F-AF4F-A8C5-6FBF74FA3D48}" type="pres">
      <dgm:prSet presAssocID="{FF11F524-5B02-459C-ADD0-2928CEFCA546}" presName="node" presStyleLbl="node1" presStyleIdx="2" presStyleCnt="8">
        <dgm:presLayoutVars>
          <dgm:bulletEnabled val="1"/>
        </dgm:presLayoutVars>
      </dgm:prSet>
      <dgm:spPr/>
    </dgm:pt>
    <dgm:pt modelId="{0408318B-A4F4-A542-A236-6820B3A35942}" type="pres">
      <dgm:prSet presAssocID="{963920CD-A2AE-4887-A908-36C773FDE36F}" presName="sibTrans" presStyleCnt="0"/>
      <dgm:spPr/>
    </dgm:pt>
    <dgm:pt modelId="{F577C066-9C61-1044-9A2E-9ABE4E3826B6}" type="pres">
      <dgm:prSet presAssocID="{42A55E45-C1BC-4FE2-8CD0-E0EA9E694C8E}" presName="node" presStyleLbl="node1" presStyleIdx="3" presStyleCnt="8">
        <dgm:presLayoutVars>
          <dgm:bulletEnabled val="1"/>
        </dgm:presLayoutVars>
      </dgm:prSet>
      <dgm:spPr/>
    </dgm:pt>
    <dgm:pt modelId="{3DF0DE1F-3D9E-4441-9671-6B4FF98DB6F6}" type="pres">
      <dgm:prSet presAssocID="{235B9360-7A06-4A36-8AF0-E4CF2552B07C}" presName="sibTrans" presStyleCnt="0"/>
      <dgm:spPr/>
    </dgm:pt>
    <dgm:pt modelId="{822D12AC-7A23-B94A-9CBF-3FE872250B99}" type="pres">
      <dgm:prSet presAssocID="{2134E720-6DFE-410E-A701-E26B65F9B280}" presName="node" presStyleLbl="node1" presStyleIdx="4" presStyleCnt="8">
        <dgm:presLayoutVars>
          <dgm:bulletEnabled val="1"/>
        </dgm:presLayoutVars>
      </dgm:prSet>
      <dgm:spPr/>
    </dgm:pt>
    <dgm:pt modelId="{A3FBFFEE-2FC0-8745-BB86-A08164AF0A83}" type="pres">
      <dgm:prSet presAssocID="{ECFCCB3B-1198-4444-9090-6EBCF236769A}" presName="sibTrans" presStyleCnt="0"/>
      <dgm:spPr/>
    </dgm:pt>
    <dgm:pt modelId="{33B16CEF-152F-2348-8361-B722F876C5AC}" type="pres">
      <dgm:prSet presAssocID="{6DCEE7D8-E393-4503-BE80-05F0EBABA24C}" presName="node" presStyleLbl="node1" presStyleIdx="5" presStyleCnt="8">
        <dgm:presLayoutVars>
          <dgm:bulletEnabled val="1"/>
        </dgm:presLayoutVars>
      </dgm:prSet>
      <dgm:spPr/>
    </dgm:pt>
    <dgm:pt modelId="{097E149F-E17F-9C43-BD5C-32CD36DECE1F}" type="pres">
      <dgm:prSet presAssocID="{37AF9AC2-33B9-490A-805B-2D56772AFB20}" presName="sibTrans" presStyleCnt="0"/>
      <dgm:spPr/>
    </dgm:pt>
    <dgm:pt modelId="{EC7BF0DA-9F33-1741-AF7F-B0A8FAFBBAC4}" type="pres">
      <dgm:prSet presAssocID="{B3EF4856-76C9-4B78-A86A-B9528845AD0E}" presName="node" presStyleLbl="node1" presStyleIdx="6" presStyleCnt="8">
        <dgm:presLayoutVars>
          <dgm:bulletEnabled val="1"/>
        </dgm:presLayoutVars>
      </dgm:prSet>
      <dgm:spPr/>
    </dgm:pt>
    <dgm:pt modelId="{0F1FCAA3-4CCE-F643-B05E-08440B892339}" type="pres">
      <dgm:prSet presAssocID="{E9642CBE-CFE8-4B75-9DDC-1498BD138DFE}" presName="sibTrans" presStyleCnt="0"/>
      <dgm:spPr/>
    </dgm:pt>
    <dgm:pt modelId="{C367FECF-2849-2F4F-A1EE-84EF028D0E5C}" type="pres">
      <dgm:prSet presAssocID="{02A563DD-9A82-48B5-8397-8B195E942615}" presName="node" presStyleLbl="node1" presStyleIdx="7" presStyleCnt="8">
        <dgm:presLayoutVars>
          <dgm:bulletEnabled val="1"/>
        </dgm:presLayoutVars>
      </dgm:prSet>
      <dgm:spPr/>
    </dgm:pt>
  </dgm:ptLst>
  <dgm:cxnLst>
    <dgm:cxn modelId="{BDDE361D-5223-A145-99CE-3AD0ED217124}" type="presOf" srcId="{2134E720-6DFE-410E-A701-E26B65F9B280}" destId="{822D12AC-7A23-B94A-9CBF-3FE872250B99}" srcOrd="0" destOrd="0" presId="urn:microsoft.com/office/officeart/2005/8/layout/default"/>
    <dgm:cxn modelId="{84067620-4CAA-4ED4-B49F-9AB98326937B}" srcId="{4FF2ED35-D74E-4FD0-A9EF-99AF3AABBAEA}" destId="{02A563DD-9A82-48B5-8397-8B195E942615}" srcOrd="7" destOrd="0" parTransId="{66636B29-6DD7-4FC6-A175-049D3AC76C04}" sibTransId="{5889AF18-0525-44AD-9F64-0F4A58A1FA2B}"/>
    <dgm:cxn modelId="{8EF16D39-3567-427A-8E33-DC4BB3696B46}" srcId="{4FF2ED35-D74E-4FD0-A9EF-99AF3AABBAEA}" destId="{0625E212-E5F4-4C39-A34B-4136402C67AB}" srcOrd="0" destOrd="0" parTransId="{17558FF4-D56B-42A6-8E7A-FC2DFF3B62C1}" sibTransId="{0E012359-B876-4BE8-A73B-2877CB41930A}"/>
    <dgm:cxn modelId="{8DFFAA43-9E37-4AED-8CB3-F21DB2D43327}" srcId="{4FF2ED35-D74E-4FD0-A9EF-99AF3AABBAEA}" destId="{B3EF4856-76C9-4B78-A86A-B9528845AD0E}" srcOrd="6" destOrd="0" parTransId="{75472F7C-8A4D-47B1-A5A6-87FCFD2DC714}" sibTransId="{E9642CBE-CFE8-4B75-9DDC-1498BD138DFE}"/>
    <dgm:cxn modelId="{F57E5D5C-03D9-154C-946C-03D3350AB63B}" type="presOf" srcId="{3B5C6E4F-E008-4401-8E6F-7580B38716DD}" destId="{E55BCB8B-3288-5040-B9B3-4D5C50994941}" srcOrd="0" destOrd="0" presId="urn:microsoft.com/office/officeart/2005/8/layout/default"/>
    <dgm:cxn modelId="{0E7EA05F-0375-4834-AB3E-752979561DEB}" srcId="{4FF2ED35-D74E-4FD0-A9EF-99AF3AABBAEA}" destId="{3B5C6E4F-E008-4401-8E6F-7580B38716DD}" srcOrd="1" destOrd="0" parTransId="{9926E8E2-56CB-4832-AD88-4A4FD0702B0B}" sibTransId="{1A9FAFA0-8F9B-4BD8-BF44-734D1FE78929}"/>
    <dgm:cxn modelId="{EAD61B63-471F-2044-A5C9-7CD025236301}" type="presOf" srcId="{B3EF4856-76C9-4B78-A86A-B9528845AD0E}" destId="{EC7BF0DA-9F33-1741-AF7F-B0A8FAFBBAC4}" srcOrd="0" destOrd="0" presId="urn:microsoft.com/office/officeart/2005/8/layout/default"/>
    <dgm:cxn modelId="{B6E1D278-89BE-1248-AF0E-61E8E10EDEC9}" type="presOf" srcId="{FF11F524-5B02-459C-ADD0-2928CEFCA546}" destId="{E53784E1-BE7F-AF4F-A8C5-6FBF74FA3D48}" srcOrd="0" destOrd="0" presId="urn:microsoft.com/office/officeart/2005/8/layout/default"/>
    <dgm:cxn modelId="{A6010586-6A49-944B-912A-D2A683B2DEAF}" type="presOf" srcId="{4FF2ED35-D74E-4FD0-A9EF-99AF3AABBAEA}" destId="{B95D2483-C4D9-DF40-9D47-6192A17BE2D3}" srcOrd="0" destOrd="0" presId="urn:microsoft.com/office/officeart/2005/8/layout/default"/>
    <dgm:cxn modelId="{D8514F8C-D29B-E049-A703-ACB72F19B955}" type="presOf" srcId="{02A563DD-9A82-48B5-8397-8B195E942615}" destId="{C367FECF-2849-2F4F-A1EE-84EF028D0E5C}" srcOrd="0" destOrd="0" presId="urn:microsoft.com/office/officeart/2005/8/layout/default"/>
    <dgm:cxn modelId="{CB98BF9B-A2E8-4B9E-8CE7-B75A12FC6444}" srcId="{4FF2ED35-D74E-4FD0-A9EF-99AF3AABBAEA}" destId="{42A55E45-C1BC-4FE2-8CD0-E0EA9E694C8E}" srcOrd="3" destOrd="0" parTransId="{C7E7757E-BE4D-4334-9154-FD05620CC689}" sibTransId="{235B9360-7A06-4A36-8AF0-E4CF2552B07C}"/>
    <dgm:cxn modelId="{A82B909C-BBB7-5B4E-B49C-09A63833A190}" type="presOf" srcId="{42A55E45-C1BC-4FE2-8CD0-E0EA9E694C8E}" destId="{F577C066-9C61-1044-9A2E-9ABE4E3826B6}" srcOrd="0" destOrd="0" presId="urn:microsoft.com/office/officeart/2005/8/layout/default"/>
    <dgm:cxn modelId="{F08805B1-7500-4AA5-96BE-443FD6C2CAEF}" srcId="{4FF2ED35-D74E-4FD0-A9EF-99AF3AABBAEA}" destId="{6DCEE7D8-E393-4503-BE80-05F0EBABA24C}" srcOrd="5" destOrd="0" parTransId="{0F8D01F1-4F54-424E-B6E3-8A755444D38B}" sibTransId="{37AF9AC2-33B9-490A-805B-2D56772AFB20}"/>
    <dgm:cxn modelId="{3B5B92BF-5180-440F-A89F-80F3C740DCA1}" srcId="{4FF2ED35-D74E-4FD0-A9EF-99AF3AABBAEA}" destId="{FF11F524-5B02-459C-ADD0-2928CEFCA546}" srcOrd="2" destOrd="0" parTransId="{3B1E105A-99D0-4520-8304-7375D02DFE38}" sibTransId="{963920CD-A2AE-4887-A908-36C773FDE36F}"/>
    <dgm:cxn modelId="{096EBFD6-CE9C-E049-9E65-02AD0092035E}" type="presOf" srcId="{0625E212-E5F4-4C39-A34B-4136402C67AB}" destId="{303B56D4-01E9-D347-8240-8386A1049DF5}" srcOrd="0" destOrd="0" presId="urn:microsoft.com/office/officeart/2005/8/layout/default"/>
    <dgm:cxn modelId="{27273BDC-99B3-4A12-9E22-2E97A29654C6}" srcId="{4FF2ED35-D74E-4FD0-A9EF-99AF3AABBAEA}" destId="{2134E720-6DFE-410E-A701-E26B65F9B280}" srcOrd="4" destOrd="0" parTransId="{7054F6E4-D232-4AA5-9504-157A32099D87}" sibTransId="{ECFCCB3B-1198-4444-9090-6EBCF236769A}"/>
    <dgm:cxn modelId="{F55A67E0-AF38-2546-AA9E-931D61AE47C8}" type="presOf" srcId="{6DCEE7D8-E393-4503-BE80-05F0EBABA24C}" destId="{33B16CEF-152F-2348-8361-B722F876C5AC}" srcOrd="0" destOrd="0" presId="urn:microsoft.com/office/officeart/2005/8/layout/default"/>
    <dgm:cxn modelId="{EC2FC17F-3BF7-3F4C-A050-F36F8CBED429}" type="presParOf" srcId="{B95D2483-C4D9-DF40-9D47-6192A17BE2D3}" destId="{303B56D4-01E9-D347-8240-8386A1049DF5}" srcOrd="0" destOrd="0" presId="urn:microsoft.com/office/officeart/2005/8/layout/default"/>
    <dgm:cxn modelId="{E5DEAD6D-4831-AE4C-B809-7A0399A62550}" type="presParOf" srcId="{B95D2483-C4D9-DF40-9D47-6192A17BE2D3}" destId="{EE4A4B33-79D3-9048-B4DE-97A39B44648C}" srcOrd="1" destOrd="0" presId="urn:microsoft.com/office/officeart/2005/8/layout/default"/>
    <dgm:cxn modelId="{2263181B-F93E-2F42-91A1-9A4BB7D55371}" type="presParOf" srcId="{B95D2483-C4D9-DF40-9D47-6192A17BE2D3}" destId="{E55BCB8B-3288-5040-B9B3-4D5C50994941}" srcOrd="2" destOrd="0" presId="urn:microsoft.com/office/officeart/2005/8/layout/default"/>
    <dgm:cxn modelId="{BEEBBAB0-5245-634B-BD5E-59B089DDA70B}" type="presParOf" srcId="{B95D2483-C4D9-DF40-9D47-6192A17BE2D3}" destId="{E08AAEB6-5AFF-C34B-92C5-F2A304B6E020}" srcOrd="3" destOrd="0" presId="urn:microsoft.com/office/officeart/2005/8/layout/default"/>
    <dgm:cxn modelId="{6CFAC49E-8BE6-BE4F-BE82-06EC558B6B03}" type="presParOf" srcId="{B95D2483-C4D9-DF40-9D47-6192A17BE2D3}" destId="{E53784E1-BE7F-AF4F-A8C5-6FBF74FA3D48}" srcOrd="4" destOrd="0" presId="urn:microsoft.com/office/officeart/2005/8/layout/default"/>
    <dgm:cxn modelId="{B7221FA8-2BEE-4B45-B822-3267613AC072}" type="presParOf" srcId="{B95D2483-C4D9-DF40-9D47-6192A17BE2D3}" destId="{0408318B-A4F4-A542-A236-6820B3A35942}" srcOrd="5" destOrd="0" presId="urn:microsoft.com/office/officeart/2005/8/layout/default"/>
    <dgm:cxn modelId="{A5AE798D-ED52-C34C-822D-6809734A8BB9}" type="presParOf" srcId="{B95D2483-C4D9-DF40-9D47-6192A17BE2D3}" destId="{F577C066-9C61-1044-9A2E-9ABE4E3826B6}" srcOrd="6" destOrd="0" presId="urn:microsoft.com/office/officeart/2005/8/layout/default"/>
    <dgm:cxn modelId="{7311EDA0-2765-FF40-9776-D3D154726D86}" type="presParOf" srcId="{B95D2483-C4D9-DF40-9D47-6192A17BE2D3}" destId="{3DF0DE1F-3D9E-4441-9671-6B4FF98DB6F6}" srcOrd="7" destOrd="0" presId="urn:microsoft.com/office/officeart/2005/8/layout/default"/>
    <dgm:cxn modelId="{082818D2-9DB6-084C-9C45-5E515D67CBC7}" type="presParOf" srcId="{B95D2483-C4D9-DF40-9D47-6192A17BE2D3}" destId="{822D12AC-7A23-B94A-9CBF-3FE872250B99}" srcOrd="8" destOrd="0" presId="urn:microsoft.com/office/officeart/2005/8/layout/default"/>
    <dgm:cxn modelId="{906CB526-C978-5A4D-871F-BB8907840CE2}" type="presParOf" srcId="{B95D2483-C4D9-DF40-9D47-6192A17BE2D3}" destId="{A3FBFFEE-2FC0-8745-BB86-A08164AF0A83}" srcOrd="9" destOrd="0" presId="urn:microsoft.com/office/officeart/2005/8/layout/default"/>
    <dgm:cxn modelId="{8F4620E4-9E05-564A-BB18-0A3FC3D3F6F2}" type="presParOf" srcId="{B95D2483-C4D9-DF40-9D47-6192A17BE2D3}" destId="{33B16CEF-152F-2348-8361-B722F876C5AC}" srcOrd="10" destOrd="0" presId="urn:microsoft.com/office/officeart/2005/8/layout/default"/>
    <dgm:cxn modelId="{14CED65D-0A98-C543-B615-9CAF48734766}" type="presParOf" srcId="{B95D2483-C4D9-DF40-9D47-6192A17BE2D3}" destId="{097E149F-E17F-9C43-BD5C-32CD36DECE1F}" srcOrd="11" destOrd="0" presId="urn:microsoft.com/office/officeart/2005/8/layout/default"/>
    <dgm:cxn modelId="{8BC052BC-C4C9-D34F-A210-ED667AD2C747}" type="presParOf" srcId="{B95D2483-C4D9-DF40-9D47-6192A17BE2D3}" destId="{EC7BF0DA-9F33-1741-AF7F-B0A8FAFBBAC4}" srcOrd="12" destOrd="0" presId="urn:microsoft.com/office/officeart/2005/8/layout/default"/>
    <dgm:cxn modelId="{E89F6092-284B-7943-A4D2-E415A72348FB}" type="presParOf" srcId="{B95D2483-C4D9-DF40-9D47-6192A17BE2D3}" destId="{0F1FCAA3-4CCE-F643-B05E-08440B892339}" srcOrd="13" destOrd="0" presId="urn:microsoft.com/office/officeart/2005/8/layout/default"/>
    <dgm:cxn modelId="{25635875-CA90-9F46-9834-A20C607C216B}" type="presParOf" srcId="{B95D2483-C4D9-DF40-9D47-6192A17BE2D3}" destId="{C367FECF-2849-2F4F-A1EE-84EF028D0E5C}"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A8F481-1A07-C24D-907F-F85531F79DAB}"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BFA68F91-C398-104C-8606-D9644079B7D0}">
      <dgm:prSet phldrT="[Text]"/>
      <dgm:spPr/>
      <dgm:t>
        <a:bodyPr/>
        <a:lstStyle/>
        <a:p>
          <a:r>
            <a:rPr lang="en-US" b="1" dirty="0">
              <a:solidFill>
                <a:schemeClr val="tx1"/>
              </a:solidFill>
            </a:rPr>
            <a:t>Efficient teams </a:t>
          </a:r>
          <a:endParaRPr lang="en-US" dirty="0">
            <a:solidFill>
              <a:schemeClr val="tx1"/>
            </a:solidFill>
          </a:endParaRPr>
        </a:p>
      </dgm:t>
    </dgm:pt>
    <dgm:pt modelId="{68CAC8EC-DEA0-A74C-9D88-1A3A5C862C9D}" type="parTrans" cxnId="{DFB0CB89-23A1-AE4E-A4EE-B33C370A46D8}">
      <dgm:prSet/>
      <dgm:spPr/>
      <dgm:t>
        <a:bodyPr/>
        <a:lstStyle/>
        <a:p>
          <a:endParaRPr lang="en-US"/>
        </a:p>
      </dgm:t>
    </dgm:pt>
    <dgm:pt modelId="{5586DDAA-B628-1142-9642-876210BF1164}" type="sibTrans" cxnId="{DFB0CB89-23A1-AE4E-A4EE-B33C370A46D8}">
      <dgm:prSet/>
      <dgm:spPr/>
      <dgm:t>
        <a:bodyPr/>
        <a:lstStyle/>
        <a:p>
          <a:endParaRPr lang="en-US"/>
        </a:p>
      </dgm:t>
    </dgm:pt>
    <dgm:pt modelId="{BC0606E3-33BD-4C44-89A2-99CF2E9D40A1}">
      <dgm:prSet phldrT="[Text]"/>
      <dgm:spPr/>
      <dgm:t>
        <a:bodyPr/>
        <a:lstStyle/>
        <a:p>
          <a:r>
            <a:rPr lang="en-US" dirty="0">
              <a:solidFill>
                <a:schemeClr val="tx1"/>
              </a:solidFill>
            </a:rPr>
            <a:t>End to end team ownership of relatively small codebases</a:t>
          </a: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dgm:t>
    </dgm:pt>
    <dgm:pt modelId="{15518ACA-0155-7440-811E-147D09E3B293}" type="parTrans" cxnId="{3C8AD88C-D496-3640-820E-A8644C42E94B}">
      <dgm:prSet/>
      <dgm:spPr/>
      <dgm:t>
        <a:bodyPr/>
        <a:lstStyle/>
        <a:p>
          <a:endParaRPr lang="en-US"/>
        </a:p>
      </dgm:t>
    </dgm:pt>
    <dgm:pt modelId="{85AC81D2-072C-0E48-B1DD-060622011803}" type="sibTrans" cxnId="{3C8AD88C-D496-3640-820E-A8644C42E94B}">
      <dgm:prSet/>
      <dgm:spPr/>
      <dgm:t>
        <a:bodyPr/>
        <a:lstStyle/>
        <a:p>
          <a:endParaRPr lang="en-US"/>
        </a:p>
      </dgm:t>
    </dgm:pt>
    <dgm:pt modelId="{AB1395D8-A9D0-3B4B-B77F-029FBF6D2BD9}">
      <dgm:prSet phldrT="[Text]"/>
      <dgm:spPr/>
      <dgm:t>
        <a:bodyPr/>
        <a:lstStyle/>
        <a:p>
          <a:pPr>
            <a:buFont typeface="Wingdings" pitchFamily="2" charset="2"/>
            <a:buChar char="Ø"/>
          </a:pPr>
          <a:r>
            <a:rPr lang="en-US" dirty="0">
              <a:solidFill>
                <a:schemeClr val="tx1"/>
              </a:solidFill>
            </a:rPr>
            <a:t>Teams can innovate faster and fix bugs more quickly </a:t>
          </a:r>
        </a:p>
      </dgm:t>
    </dgm:pt>
    <dgm:pt modelId="{4C57227D-5F0A-1042-B89D-0D6B931C86AA}" type="parTrans" cxnId="{A9B926E2-5FE8-5D48-B99B-3C6268D8DF93}">
      <dgm:prSet/>
      <dgm:spPr/>
      <dgm:t>
        <a:bodyPr/>
        <a:lstStyle/>
        <a:p>
          <a:endParaRPr lang="en-US"/>
        </a:p>
      </dgm:t>
    </dgm:pt>
    <dgm:pt modelId="{119C976B-58D3-0D48-A075-C64DD9926AB3}" type="sibTrans" cxnId="{A9B926E2-5FE8-5D48-B99B-3C6268D8DF93}">
      <dgm:prSet/>
      <dgm:spPr/>
      <dgm:t>
        <a:bodyPr/>
        <a:lstStyle/>
        <a:p>
          <a:endParaRPr lang="en-US"/>
        </a:p>
      </dgm:t>
    </dgm:pt>
    <dgm:pt modelId="{98206993-F91B-FE47-BEF6-C5505E77BFE5}">
      <dgm:prSet phldrT="[Text]"/>
      <dgm:spPr/>
      <dgm:t>
        <a:bodyPr/>
        <a:lstStyle/>
        <a:p>
          <a:r>
            <a:rPr lang="en-US" b="1" dirty="0">
              <a:solidFill>
                <a:schemeClr val="tx1"/>
              </a:solidFill>
            </a:rPr>
            <a:t>Simplified deployment </a:t>
          </a:r>
          <a:endParaRPr lang="en-US" dirty="0">
            <a:solidFill>
              <a:schemeClr val="tx1"/>
            </a:solidFill>
          </a:endParaRPr>
        </a:p>
      </dgm:t>
    </dgm:pt>
    <dgm:pt modelId="{2C084210-95AF-6245-BE4E-6E95B8675B4E}" type="parTrans" cxnId="{370C8DA6-4DB7-3C45-A384-207205AAA8D5}">
      <dgm:prSet/>
      <dgm:spPr/>
      <dgm:t>
        <a:bodyPr/>
        <a:lstStyle/>
        <a:p>
          <a:endParaRPr lang="en-US"/>
        </a:p>
      </dgm:t>
    </dgm:pt>
    <dgm:pt modelId="{AD0249EB-BC54-C64E-BEAD-286237C157BC}" type="sibTrans" cxnId="{370C8DA6-4DB7-3C45-A384-207205AAA8D5}">
      <dgm:prSet/>
      <dgm:spPr/>
      <dgm:t>
        <a:bodyPr/>
        <a:lstStyle/>
        <a:p>
          <a:endParaRPr lang="en-US"/>
        </a:p>
      </dgm:t>
    </dgm:pt>
    <dgm:pt modelId="{D8BE889A-FBED-4E45-9757-E1F0436448F7}">
      <dgm:prSet phldrT="[Text]"/>
      <dgm:spPr/>
      <dgm:t>
        <a:bodyPr/>
        <a:lstStyle/>
        <a:p>
          <a:r>
            <a:rPr lang="en-US" dirty="0">
              <a:solidFill>
                <a:schemeClr val="tx1"/>
              </a:solidFill>
            </a:rPr>
            <a:t>Each service is individually changed, tested, and deployed without affecting other services</a:t>
          </a:r>
          <a:br>
            <a:rPr lang="en-US" dirty="0">
              <a:solidFill>
                <a:schemeClr val="tx1"/>
              </a:solidFill>
            </a:rPr>
          </a:br>
          <a:endParaRPr lang="en-US" dirty="0">
            <a:solidFill>
              <a:schemeClr val="tx1"/>
            </a:solidFill>
          </a:endParaRPr>
        </a:p>
      </dgm:t>
    </dgm:pt>
    <dgm:pt modelId="{65FD2C34-B65C-8A46-B040-363B66D1C281}" type="parTrans" cxnId="{BC8BF38C-252F-6044-9914-25F01AB4B495}">
      <dgm:prSet/>
      <dgm:spPr/>
      <dgm:t>
        <a:bodyPr/>
        <a:lstStyle/>
        <a:p>
          <a:endParaRPr lang="en-US"/>
        </a:p>
      </dgm:t>
    </dgm:pt>
    <dgm:pt modelId="{CFD453E0-D919-1E40-8D00-E303B74950DA}" type="sibTrans" cxnId="{BC8BF38C-252F-6044-9914-25F01AB4B495}">
      <dgm:prSet/>
      <dgm:spPr/>
      <dgm:t>
        <a:bodyPr/>
        <a:lstStyle/>
        <a:p>
          <a:endParaRPr lang="en-US"/>
        </a:p>
      </dgm:t>
    </dgm:pt>
    <dgm:pt modelId="{327CB96F-0AC6-094C-8578-29AF4F4705FA}">
      <dgm:prSet phldrT="[Text]"/>
      <dgm:spPr/>
      <dgm:t>
        <a:bodyPr/>
        <a:lstStyle/>
        <a:p>
          <a:pPr>
            <a:buFont typeface="Wingdings" pitchFamily="2" charset="2"/>
            <a:buChar char="Ø"/>
          </a:pPr>
          <a:r>
            <a:rPr lang="en-US" dirty="0">
              <a:solidFill>
                <a:schemeClr val="tx1"/>
              </a:solidFill>
            </a:rPr>
            <a:t>Time to market is accelerated. </a:t>
          </a:r>
        </a:p>
      </dgm:t>
    </dgm:pt>
    <dgm:pt modelId="{985597A8-B2A1-2F43-B9CD-2C5D5B5D9520}" type="parTrans" cxnId="{77D2DE72-6B84-A147-8FA6-23AB3028CBFB}">
      <dgm:prSet/>
      <dgm:spPr/>
      <dgm:t>
        <a:bodyPr/>
        <a:lstStyle/>
        <a:p>
          <a:endParaRPr lang="en-US"/>
        </a:p>
      </dgm:t>
    </dgm:pt>
    <dgm:pt modelId="{7FDDD53D-0FD0-CF47-A655-A9DCC457F43A}" type="sibTrans" cxnId="{77D2DE72-6B84-A147-8FA6-23AB3028CBFB}">
      <dgm:prSet/>
      <dgm:spPr/>
      <dgm:t>
        <a:bodyPr/>
        <a:lstStyle/>
        <a:p>
          <a:endParaRPr lang="en-US"/>
        </a:p>
      </dgm:t>
    </dgm:pt>
    <dgm:pt modelId="{7CB89EAB-8819-8948-B7FD-81C9600273BD}">
      <dgm:prSet phldrT="[Text]"/>
      <dgm:spPr/>
      <dgm:t>
        <a:bodyPr/>
        <a:lstStyle/>
        <a:p>
          <a:r>
            <a:rPr lang="en-US" b="1" dirty="0">
              <a:solidFill>
                <a:schemeClr val="tx1"/>
              </a:solidFill>
            </a:rPr>
            <a:t>Right tools for the job</a:t>
          </a:r>
          <a:endParaRPr lang="en-US" dirty="0">
            <a:solidFill>
              <a:schemeClr val="tx1"/>
            </a:solidFill>
          </a:endParaRPr>
        </a:p>
      </dgm:t>
    </dgm:pt>
    <dgm:pt modelId="{EE9782D4-F27C-A24A-B15D-A0ABA403F24C}" type="parTrans" cxnId="{38AFA707-2099-4844-8179-277CC7B7DE7C}">
      <dgm:prSet/>
      <dgm:spPr/>
      <dgm:t>
        <a:bodyPr/>
        <a:lstStyle/>
        <a:p>
          <a:endParaRPr lang="en-US"/>
        </a:p>
      </dgm:t>
    </dgm:pt>
    <dgm:pt modelId="{5EE898C5-DA3F-AD48-9A09-8E2E3397773B}" type="sibTrans" cxnId="{38AFA707-2099-4844-8179-277CC7B7DE7C}">
      <dgm:prSet/>
      <dgm:spPr/>
      <dgm:t>
        <a:bodyPr/>
        <a:lstStyle/>
        <a:p>
          <a:endParaRPr lang="en-US"/>
        </a:p>
      </dgm:t>
    </dgm:pt>
    <dgm:pt modelId="{C8C87517-A287-D641-BDF5-BC9CBA14ACAA}">
      <dgm:prSet phldrT="[Text]"/>
      <dgm:spPr/>
      <dgm:t>
        <a:bodyPr/>
        <a:lstStyle/>
        <a:p>
          <a:r>
            <a:rPr lang="en-US" dirty="0">
              <a:solidFill>
                <a:schemeClr val="tx1"/>
              </a:solidFill>
            </a:rPr>
            <a:t>Teams can use best of breed technologies, libraries, languages for the job at hand </a:t>
          </a:r>
          <a:br>
            <a:rPr lang="en-US" dirty="0">
              <a:solidFill>
                <a:schemeClr val="tx1"/>
              </a:solidFill>
            </a:rPr>
          </a:br>
          <a:endParaRPr lang="en-US" dirty="0">
            <a:solidFill>
              <a:schemeClr val="tx1"/>
            </a:solidFill>
          </a:endParaRPr>
        </a:p>
      </dgm:t>
    </dgm:pt>
    <dgm:pt modelId="{D4635C9E-A46F-014B-92C2-75F0B75B834A}" type="parTrans" cxnId="{C6C51562-4684-F44F-9523-CB649EE0796D}">
      <dgm:prSet/>
      <dgm:spPr/>
      <dgm:t>
        <a:bodyPr/>
        <a:lstStyle/>
        <a:p>
          <a:endParaRPr lang="en-US"/>
        </a:p>
      </dgm:t>
    </dgm:pt>
    <dgm:pt modelId="{DA5ACC9B-26ED-7E4F-9E10-6B9F301DC2B3}" type="sibTrans" cxnId="{C6C51562-4684-F44F-9523-CB649EE0796D}">
      <dgm:prSet/>
      <dgm:spPr/>
      <dgm:t>
        <a:bodyPr/>
        <a:lstStyle/>
        <a:p>
          <a:endParaRPr lang="en-US"/>
        </a:p>
      </dgm:t>
    </dgm:pt>
    <dgm:pt modelId="{D9F91CC5-CD91-6543-B4E9-CEDD4382B368}">
      <dgm:prSet phldrT="[Text]"/>
      <dgm:spPr/>
      <dgm:t>
        <a:bodyPr/>
        <a:lstStyle/>
        <a:p>
          <a:pPr>
            <a:buFont typeface="Wingdings" pitchFamily="2" charset="2"/>
            <a:buChar char="Ø"/>
          </a:pPr>
          <a:r>
            <a:rPr lang="en-US" dirty="0">
              <a:solidFill>
                <a:schemeClr val="tx1"/>
              </a:solidFill>
            </a:rPr>
            <a:t>Leads to faster innovation</a:t>
          </a:r>
        </a:p>
      </dgm:t>
    </dgm:pt>
    <dgm:pt modelId="{4D382F19-37C9-6645-82FB-0AA6291BE6D0}" type="parTrans" cxnId="{0FEB200F-1667-D24B-8906-7E43D4E95C2C}">
      <dgm:prSet/>
      <dgm:spPr/>
      <dgm:t>
        <a:bodyPr/>
        <a:lstStyle/>
        <a:p>
          <a:endParaRPr lang="en-US"/>
        </a:p>
      </dgm:t>
    </dgm:pt>
    <dgm:pt modelId="{41CDF960-0490-E242-BFD6-A909D98D9BB1}" type="sibTrans" cxnId="{0FEB200F-1667-D24B-8906-7E43D4E95C2C}">
      <dgm:prSet/>
      <dgm:spPr/>
      <dgm:t>
        <a:bodyPr/>
        <a:lstStyle/>
        <a:p>
          <a:endParaRPr lang="en-US"/>
        </a:p>
      </dgm:t>
    </dgm:pt>
    <dgm:pt modelId="{B8092C8D-68B3-0D40-B873-32E13413AD4E}">
      <dgm:prSet/>
      <dgm:spPr/>
      <dgm:t>
        <a:bodyPr/>
        <a:lstStyle/>
        <a:p>
          <a:r>
            <a:rPr lang="en-US" b="1" dirty="0">
              <a:solidFill>
                <a:schemeClr val="tx1"/>
              </a:solidFill>
            </a:rPr>
            <a:t>Improved application quality</a:t>
          </a:r>
        </a:p>
      </dgm:t>
    </dgm:pt>
    <dgm:pt modelId="{CFBA81CC-747A-1440-8C49-9488B07C9EE0}" type="parTrans" cxnId="{CCA3D687-150D-5C40-8AFD-8A314667E2D1}">
      <dgm:prSet/>
      <dgm:spPr/>
      <dgm:t>
        <a:bodyPr/>
        <a:lstStyle/>
        <a:p>
          <a:endParaRPr lang="en-US"/>
        </a:p>
      </dgm:t>
    </dgm:pt>
    <dgm:pt modelId="{A46027CE-60B6-594D-B196-B6DC061846EB}" type="sibTrans" cxnId="{CCA3D687-150D-5C40-8AFD-8A314667E2D1}">
      <dgm:prSet/>
      <dgm:spPr/>
      <dgm:t>
        <a:bodyPr/>
        <a:lstStyle/>
        <a:p>
          <a:endParaRPr lang="en-US"/>
        </a:p>
      </dgm:t>
    </dgm:pt>
    <dgm:pt modelId="{C3BDE34D-39AD-0A47-8096-6BF0782406C9}">
      <dgm:prSet/>
      <dgm:spPr/>
      <dgm:t>
        <a:bodyPr/>
        <a:lstStyle/>
        <a:p>
          <a:r>
            <a:rPr lang="en-US" b="1" dirty="0">
              <a:solidFill>
                <a:schemeClr val="tx1"/>
              </a:solidFill>
            </a:rPr>
            <a:t>Scalability</a:t>
          </a:r>
        </a:p>
      </dgm:t>
    </dgm:pt>
    <dgm:pt modelId="{9ED77A08-2288-194D-9106-E4546FD104A9}" type="parTrans" cxnId="{682687F9-CF24-3A47-B7AD-4104CCF368D5}">
      <dgm:prSet/>
      <dgm:spPr/>
      <dgm:t>
        <a:bodyPr/>
        <a:lstStyle/>
        <a:p>
          <a:endParaRPr lang="en-US"/>
        </a:p>
      </dgm:t>
    </dgm:pt>
    <dgm:pt modelId="{9089FC0C-406E-8949-8670-2191B204B2B1}" type="sibTrans" cxnId="{682687F9-CF24-3A47-B7AD-4104CCF368D5}">
      <dgm:prSet/>
      <dgm:spPr/>
      <dgm:t>
        <a:bodyPr/>
        <a:lstStyle/>
        <a:p>
          <a:endParaRPr lang="en-US"/>
        </a:p>
      </dgm:t>
    </dgm:pt>
    <dgm:pt modelId="{F9D6C77A-56C1-2D4D-99DD-2792B41E5D6C}">
      <dgm:prSet/>
      <dgm:spPr/>
      <dgm:t>
        <a:bodyPr/>
        <a:lstStyle/>
        <a:p>
          <a:r>
            <a:rPr lang="en-US" dirty="0">
              <a:solidFill>
                <a:schemeClr val="tx1"/>
              </a:solidFill>
            </a:rPr>
            <a:t>Services can be tested more thoroughly in isolation</a:t>
          </a: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dgm:t>
    </dgm:pt>
    <dgm:pt modelId="{731FE922-2BAF-9149-9F7A-1F680F8A59E4}" type="parTrans" cxnId="{D6675A1E-20B6-F44A-BAC2-75ABF9E80109}">
      <dgm:prSet/>
      <dgm:spPr/>
      <dgm:t>
        <a:bodyPr/>
        <a:lstStyle/>
        <a:p>
          <a:endParaRPr lang="en-US"/>
        </a:p>
      </dgm:t>
    </dgm:pt>
    <dgm:pt modelId="{D7DEF313-B14E-F44A-9A29-9007C25BB053}" type="sibTrans" cxnId="{D6675A1E-20B6-F44A-BAC2-75ABF9E80109}">
      <dgm:prSet/>
      <dgm:spPr/>
      <dgm:t>
        <a:bodyPr/>
        <a:lstStyle/>
        <a:p>
          <a:endParaRPr lang="en-US"/>
        </a:p>
      </dgm:t>
    </dgm:pt>
    <dgm:pt modelId="{A485BF2C-C0F3-8E4B-9A1B-BDF1A866AF78}">
      <dgm:prSet/>
      <dgm:spPr/>
      <dgm:t>
        <a:bodyPr/>
        <a:lstStyle/>
        <a:p>
          <a:pPr>
            <a:buFont typeface="Wingdings" pitchFamily="2" charset="2"/>
            <a:buChar char="Ø"/>
          </a:pPr>
          <a:r>
            <a:rPr lang="en-US" dirty="0">
              <a:solidFill>
                <a:schemeClr val="tx1"/>
              </a:solidFill>
            </a:rPr>
            <a:t>Better code coverage </a:t>
          </a:r>
        </a:p>
      </dgm:t>
    </dgm:pt>
    <dgm:pt modelId="{3467FCA2-0523-674A-B3A1-7F3CA27F0074}" type="parTrans" cxnId="{DC71E0B0-ACA9-B54A-9312-C449EB4BD0F8}">
      <dgm:prSet/>
      <dgm:spPr/>
      <dgm:t>
        <a:bodyPr/>
        <a:lstStyle/>
        <a:p>
          <a:endParaRPr lang="en-US"/>
        </a:p>
      </dgm:t>
    </dgm:pt>
    <dgm:pt modelId="{E950444A-A0D5-474B-8A8E-42165B7E587B}" type="sibTrans" cxnId="{DC71E0B0-ACA9-B54A-9312-C449EB4BD0F8}">
      <dgm:prSet/>
      <dgm:spPr/>
      <dgm:t>
        <a:bodyPr/>
        <a:lstStyle/>
        <a:p>
          <a:endParaRPr lang="en-US"/>
        </a:p>
      </dgm:t>
    </dgm:pt>
    <dgm:pt modelId="{2C1ED5A5-2D1C-4447-81D6-93F87041C98A}">
      <dgm:prSet/>
      <dgm:spPr/>
      <dgm:t>
        <a:bodyPr/>
        <a:lstStyle/>
        <a:p>
          <a:r>
            <a:rPr lang="en-US" dirty="0">
              <a:solidFill>
                <a:schemeClr val="tx1"/>
              </a:solidFill>
            </a:rPr>
            <a:t>Services can be scaled independently  at different rates as needed</a:t>
          </a:r>
          <a:br>
            <a:rPr lang="en-US" dirty="0">
              <a:solidFill>
                <a:schemeClr val="tx1"/>
              </a:solidFill>
            </a:rPr>
          </a:br>
          <a:br>
            <a:rPr lang="en-US" dirty="0">
              <a:solidFill>
                <a:schemeClr val="tx1"/>
              </a:solidFill>
            </a:rPr>
          </a:br>
          <a:endParaRPr lang="en-US" dirty="0">
            <a:solidFill>
              <a:schemeClr val="tx1"/>
            </a:solidFill>
          </a:endParaRPr>
        </a:p>
      </dgm:t>
    </dgm:pt>
    <dgm:pt modelId="{A4154854-6139-9241-91D5-0B1D58F08734}" type="parTrans" cxnId="{7001CEBC-2A26-ED4D-813D-7775A7BD833A}">
      <dgm:prSet/>
      <dgm:spPr/>
      <dgm:t>
        <a:bodyPr/>
        <a:lstStyle/>
        <a:p>
          <a:endParaRPr lang="en-US"/>
        </a:p>
      </dgm:t>
    </dgm:pt>
    <dgm:pt modelId="{6663C6B1-CBF7-BB48-9A3F-2634105451E0}" type="sibTrans" cxnId="{7001CEBC-2A26-ED4D-813D-7775A7BD833A}">
      <dgm:prSet/>
      <dgm:spPr/>
      <dgm:t>
        <a:bodyPr/>
        <a:lstStyle/>
        <a:p>
          <a:endParaRPr lang="en-US"/>
        </a:p>
      </dgm:t>
    </dgm:pt>
    <dgm:pt modelId="{12FFC45F-300A-0543-835B-BDE368F2786B}">
      <dgm:prSet/>
      <dgm:spPr/>
      <dgm:t>
        <a:bodyPr/>
        <a:lstStyle/>
        <a:p>
          <a:pPr>
            <a:buFont typeface="Wingdings" pitchFamily="2" charset="2"/>
            <a:buChar char="Ø"/>
          </a:pPr>
          <a:r>
            <a:rPr lang="en-US" dirty="0">
              <a:solidFill>
                <a:schemeClr val="tx1"/>
              </a:solidFill>
            </a:rPr>
            <a:t>Leads to better overall performance at lower cost </a:t>
          </a:r>
        </a:p>
      </dgm:t>
    </dgm:pt>
    <dgm:pt modelId="{70E69BD9-87B5-D144-8EF7-4E1EED60B1B5}" type="parTrans" cxnId="{33E93123-CC01-604D-B65B-08A4936EA420}">
      <dgm:prSet/>
      <dgm:spPr/>
      <dgm:t>
        <a:bodyPr/>
        <a:lstStyle/>
        <a:p>
          <a:endParaRPr lang="en-US"/>
        </a:p>
      </dgm:t>
    </dgm:pt>
    <dgm:pt modelId="{705425C5-A9F1-FE49-9CE4-9F341EFDFEF1}" type="sibTrans" cxnId="{33E93123-CC01-604D-B65B-08A4936EA420}">
      <dgm:prSet/>
      <dgm:spPr/>
      <dgm:t>
        <a:bodyPr/>
        <a:lstStyle/>
        <a:p>
          <a:endParaRPr lang="en-US"/>
        </a:p>
      </dgm:t>
    </dgm:pt>
    <dgm:pt modelId="{00BE0F49-059B-0F4C-9292-36A2C1460FED}" type="pres">
      <dgm:prSet presAssocID="{14A8F481-1A07-C24D-907F-F85531F79DAB}" presName="Name0" presStyleCnt="0">
        <dgm:presLayoutVars>
          <dgm:dir/>
          <dgm:animLvl val="lvl"/>
          <dgm:resizeHandles val="exact"/>
        </dgm:presLayoutVars>
      </dgm:prSet>
      <dgm:spPr/>
    </dgm:pt>
    <dgm:pt modelId="{3919D39B-AFC7-3849-9E8D-119BFAD77E84}" type="pres">
      <dgm:prSet presAssocID="{BFA68F91-C398-104C-8606-D9644079B7D0}" presName="composite" presStyleCnt="0"/>
      <dgm:spPr/>
    </dgm:pt>
    <dgm:pt modelId="{6E3EA406-479C-B948-B895-DE9DA7008537}" type="pres">
      <dgm:prSet presAssocID="{BFA68F91-C398-104C-8606-D9644079B7D0}" presName="parTx" presStyleLbl="alignNode1" presStyleIdx="0" presStyleCnt="5">
        <dgm:presLayoutVars>
          <dgm:chMax val="0"/>
          <dgm:chPref val="0"/>
          <dgm:bulletEnabled val="1"/>
        </dgm:presLayoutVars>
      </dgm:prSet>
      <dgm:spPr/>
    </dgm:pt>
    <dgm:pt modelId="{B036E482-CDB9-E34C-9087-BCDEA6683108}" type="pres">
      <dgm:prSet presAssocID="{BFA68F91-C398-104C-8606-D9644079B7D0}" presName="desTx" presStyleLbl="alignAccFollowNode1" presStyleIdx="0" presStyleCnt="5">
        <dgm:presLayoutVars>
          <dgm:bulletEnabled val="1"/>
        </dgm:presLayoutVars>
      </dgm:prSet>
      <dgm:spPr/>
    </dgm:pt>
    <dgm:pt modelId="{A9EEF042-EE96-1144-B858-67CCFB48CA0E}" type="pres">
      <dgm:prSet presAssocID="{5586DDAA-B628-1142-9642-876210BF1164}" presName="space" presStyleCnt="0"/>
      <dgm:spPr/>
    </dgm:pt>
    <dgm:pt modelId="{1182BBFF-0E13-1D49-986C-BC54C515804B}" type="pres">
      <dgm:prSet presAssocID="{98206993-F91B-FE47-BEF6-C5505E77BFE5}" presName="composite" presStyleCnt="0"/>
      <dgm:spPr/>
    </dgm:pt>
    <dgm:pt modelId="{255CAE67-1DDE-FE4A-83A0-8CF5F6267440}" type="pres">
      <dgm:prSet presAssocID="{98206993-F91B-FE47-BEF6-C5505E77BFE5}" presName="parTx" presStyleLbl="alignNode1" presStyleIdx="1" presStyleCnt="5">
        <dgm:presLayoutVars>
          <dgm:chMax val="0"/>
          <dgm:chPref val="0"/>
          <dgm:bulletEnabled val="1"/>
        </dgm:presLayoutVars>
      </dgm:prSet>
      <dgm:spPr/>
    </dgm:pt>
    <dgm:pt modelId="{6E4EB6A5-FE43-A448-A4D3-E8B73240AF8E}" type="pres">
      <dgm:prSet presAssocID="{98206993-F91B-FE47-BEF6-C5505E77BFE5}" presName="desTx" presStyleLbl="alignAccFollowNode1" presStyleIdx="1" presStyleCnt="5">
        <dgm:presLayoutVars>
          <dgm:bulletEnabled val="1"/>
        </dgm:presLayoutVars>
      </dgm:prSet>
      <dgm:spPr/>
    </dgm:pt>
    <dgm:pt modelId="{CE2C091A-48DD-9240-BD43-9C96152A1F3A}" type="pres">
      <dgm:prSet presAssocID="{AD0249EB-BC54-C64E-BEAD-286237C157BC}" presName="space" presStyleCnt="0"/>
      <dgm:spPr/>
    </dgm:pt>
    <dgm:pt modelId="{CD44A4D4-EE4C-C847-AE2C-A4472ADFB9C7}" type="pres">
      <dgm:prSet presAssocID="{7CB89EAB-8819-8948-B7FD-81C9600273BD}" presName="composite" presStyleCnt="0"/>
      <dgm:spPr/>
    </dgm:pt>
    <dgm:pt modelId="{605E66FC-7B89-7B4D-91E0-B6E15DEA0C77}" type="pres">
      <dgm:prSet presAssocID="{7CB89EAB-8819-8948-B7FD-81C9600273BD}" presName="parTx" presStyleLbl="alignNode1" presStyleIdx="2" presStyleCnt="5">
        <dgm:presLayoutVars>
          <dgm:chMax val="0"/>
          <dgm:chPref val="0"/>
          <dgm:bulletEnabled val="1"/>
        </dgm:presLayoutVars>
      </dgm:prSet>
      <dgm:spPr/>
    </dgm:pt>
    <dgm:pt modelId="{26A5967C-58FB-A548-8887-17C9DA3294F6}" type="pres">
      <dgm:prSet presAssocID="{7CB89EAB-8819-8948-B7FD-81C9600273BD}" presName="desTx" presStyleLbl="alignAccFollowNode1" presStyleIdx="2" presStyleCnt="5">
        <dgm:presLayoutVars>
          <dgm:bulletEnabled val="1"/>
        </dgm:presLayoutVars>
      </dgm:prSet>
      <dgm:spPr/>
    </dgm:pt>
    <dgm:pt modelId="{75AEDE22-2629-BF4C-8C20-089EB2DA319C}" type="pres">
      <dgm:prSet presAssocID="{5EE898C5-DA3F-AD48-9A09-8E2E3397773B}" presName="space" presStyleCnt="0"/>
      <dgm:spPr/>
    </dgm:pt>
    <dgm:pt modelId="{2D498294-B7E5-9B43-9224-015639B3BD3D}" type="pres">
      <dgm:prSet presAssocID="{B8092C8D-68B3-0D40-B873-32E13413AD4E}" presName="composite" presStyleCnt="0"/>
      <dgm:spPr/>
    </dgm:pt>
    <dgm:pt modelId="{F46144A1-3913-334B-A2BF-39B1664DC53F}" type="pres">
      <dgm:prSet presAssocID="{B8092C8D-68B3-0D40-B873-32E13413AD4E}" presName="parTx" presStyleLbl="alignNode1" presStyleIdx="3" presStyleCnt="5">
        <dgm:presLayoutVars>
          <dgm:chMax val="0"/>
          <dgm:chPref val="0"/>
          <dgm:bulletEnabled val="1"/>
        </dgm:presLayoutVars>
      </dgm:prSet>
      <dgm:spPr/>
    </dgm:pt>
    <dgm:pt modelId="{F516AFFA-A1A1-0E48-8C9B-2601DC5EBCD4}" type="pres">
      <dgm:prSet presAssocID="{B8092C8D-68B3-0D40-B873-32E13413AD4E}" presName="desTx" presStyleLbl="alignAccFollowNode1" presStyleIdx="3" presStyleCnt="5">
        <dgm:presLayoutVars>
          <dgm:bulletEnabled val="1"/>
        </dgm:presLayoutVars>
      </dgm:prSet>
      <dgm:spPr/>
    </dgm:pt>
    <dgm:pt modelId="{7853EAA1-7E17-324E-832C-26907E957CC7}" type="pres">
      <dgm:prSet presAssocID="{A46027CE-60B6-594D-B196-B6DC061846EB}" presName="space" presStyleCnt="0"/>
      <dgm:spPr/>
    </dgm:pt>
    <dgm:pt modelId="{7767B149-5A82-9447-B0BE-DC4EE062CFD7}" type="pres">
      <dgm:prSet presAssocID="{C3BDE34D-39AD-0A47-8096-6BF0782406C9}" presName="composite" presStyleCnt="0"/>
      <dgm:spPr/>
    </dgm:pt>
    <dgm:pt modelId="{91DA44EC-1B86-8941-980C-F33F043FA9F9}" type="pres">
      <dgm:prSet presAssocID="{C3BDE34D-39AD-0A47-8096-6BF0782406C9}" presName="parTx" presStyleLbl="alignNode1" presStyleIdx="4" presStyleCnt="5">
        <dgm:presLayoutVars>
          <dgm:chMax val="0"/>
          <dgm:chPref val="0"/>
          <dgm:bulletEnabled val="1"/>
        </dgm:presLayoutVars>
      </dgm:prSet>
      <dgm:spPr/>
    </dgm:pt>
    <dgm:pt modelId="{3575D616-638F-F34E-B100-6D6AF5CB5F7A}" type="pres">
      <dgm:prSet presAssocID="{C3BDE34D-39AD-0A47-8096-6BF0782406C9}" presName="desTx" presStyleLbl="alignAccFollowNode1" presStyleIdx="4" presStyleCnt="5">
        <dgm:presLayoutVars>
          <dgm:bulletEnabled val="1"/>
        </dgm:presLayoutVars>
      </dgm:prSet>
      <dgm:spPr/>
    </dgm:pt>
  </dgm:ptLst>
  <dgm:cxnLst>
    <dgm:cxn modelId="{38AFA707-2099-4844-8179-277CC7B7DE7C}" srcId="{14A8F481-1A07-C24D-907F-F85531F79DAB}" destId="{7CB89EAB-8819-8948-B7FD-81C9600273BD}" srcOrd="2" destOrd="0" parTransId="{EE9782D4-F27C-A24A-B15D-A0ABA403F24C}" sibTransId="{5EE898C5-DA3F-AD48-9A09-8E2E3397773B}"/>
    <dgm:cxn modelId="{9741230A-9E94-5543-9F2C-42CDFF7AD18C}" type="presOf" srcId="{B8092C8D-68B3-0D40-B873-32E13413AD4E}" destId="{F46144A1-3913-334B-A2BF-39B1664DC53F}" srcOrd="0" destOrd="0" presId="urn:microsoft.com/office/officeart/2005/8/layout/hList1"/>
    <dgm:cxn modelId="{C9276E0B-0C44-EE43-986F-D87DA141833B}" type="presOf" srcId="{AB1395D8-A9D0-3B4B-B77F-029FBF6D2BD9}" destId="{B036E482-CDB9-E34C-9087-BCDEA6683108}" srcOrd="0" destOrd="1" presId="urn:microsoft.com/office/officeart/2005/8/layout/hList1"/>
    <dgm:cxn modelId="{0FEB200F-1667-D24B-8906-7E43D4E95C2C}" srcId="{7CB89EAB-8819-8948-B7FD-81C9600273BD}" destId="{D9F91CC5-CD91-6543-B4E9-CEDD4382B368}" srcOrd="1" destOrd="0" parTransId="{4D382F19-37C9-6645-82FB-0AA6291BE6D0}" sibTransId="{41CDF960-0490-E242-BFD6-A909D98D9BB1}"/>
    <dgm:cxn modelId="{D6675A1E-20B6-F44A-BAC2-75ABF9E80109}" srcId="{B8092C8D-68B3-0D40-B873-32E13413AD4E}" destId="{F9D6C77A-56C1-2D4D-99DD-2792B41E5D6C}" srcOrd="0" destOrd="0" parTransId="{731FE922-2BAF-9149-9F7A-1F680F8A59E4}" sibTransId="{D7DEF313-B14E-F44A-9A29-9007C25BB053}"/>
    <dgm:cxn modelId="{33E93123-CC01-604D-B65B-08A4936EA420}" srcId="{C3BDE34D-39AD-0A47-8096-6BF0782406C9}" destId="{12FFC45F-300A-0543-835B-BDE368F2786B}" srcOrd="1" destOrd="0" parTransId="{70E69BD9-87B5-D144-8EF7-4E1EED60B1B5}" sibTransId="{705425C5-A9F1-FE49-9CE4-9F341EFDFEF1}"/>
    <dgm:cxn modelId="{FA6C9E2A-82AE-8944-B7DC-F26D1E772D03}" type="presOf" srcId="{327CB96F-0AC6-094C-8578-29AF4F4705FA}" destId="{6E4EB6A5-FE43-A448-A4D3-E8B73240AF8E}" srcOrd="0" destOrd="1" presId="urn:microsoft.com/office/officeart/2005/8/layout/hList1"/>
    <dgm:cxn modelId="{A7251640-B34B-924A-8A38-AE9BF56A2781}" type="presOf" srcId="{12FFC45F-300A-0543-835B-BDE368F2786B}" destId="{3575D616-638F-F34E-B100-6D6AF5CB5F7A}" srcOrd="0" destOrd="1" presId="urn:microsoft.com/office/officeart/2005/8/layout/hList1"/>
    <dgm:cxn modelId="{C6C51562-4684-F44F-9523-CB649EE0796D}" srcId="{7CB89EAB-8819-8948-B7FD-81C9600273BD}" destId="{C8C87517-A287-D641-BDF5-BC9CBA14ACAA}" srcOrd="0" destOrd="0" parTransId="{D4635C9E-A46F-014B-92C2-75F0B75B834A}" sibTransId="{DA5ACC9B-26ED-7E4F-9E10-6B9F301DC2B3}"/>
    <dgm:cxn modelId="{C126F46A-F51C-1C47-908A-451F2F11E59E}" type="presOf" srcId="{A485BF2C-C0F3-8E4B-9A1B-BDF1A866AF78}" destId="{F516AFFA-A1A1-0E48-8C9B-2601DC5EBCD4}" srcOrd="0" destOrd="1" presId="urn:microsoft.com/office/officeart/2005/8/layout/hList1"/>
    <dgm:cxn modelId="{77D2DE72-6B84-A147-8FA6-23AB3028CBFB}" srcId="{98206993-F91B-FE47-BEF6-C5505E77BFE5}" destId="{327CB96F-0AC6-094C-8578-29AF4F4705FA}" srcOrd="1" destOrd="0" parTransId="{985597A8-B2A1-2F43-B9CD-2C5D5B5D9520}" sibTransId="{7FDDD53D-0FD0-CF47-A655-A9DCC457F43A}"/>
    <dgm:cxn modelId="{069C067A-487A-E847-A89A-EA1344F93928}" type="presOf" srcId="{D9F91CC5-CD91-6543-B4E9-CEDD4382B368}" destId="{26A5967C-58FB-A548-8887-17C9DA3294F6}" srcOrd="0" destOrd="1" presId="urn:microsoft.com/office/officeart/2005/8/layout/hList1"/>
    <dgm:cxn modelId="{CCA3D687-150D-5C40-8AFD-8A314667E2D1}" srcId="{14A8F481-1A07-C24D-907F-F85531F79DAB}" destId="{B8092C8D-68B3-0D40-B873-32E13413AD4E}" srcOrd="3" destOrd="0" parTransId="{CFBA81CC-747A-1440-8C49-9488B07C9EE0}" sibTransId="{A46027CE-60B6-594D-B196-B6DC061846EB}"/>
    <dgm:cxn modelId="{DFB0CB89-23A1-AE4E-A4EE-B33C370A46D8}" srcId="{14A8F481-1A07-C24D-907F-F85531F79DAB}" destId="{BFA68F91-C398-104C-8606-D9644079B7D0}" srcOrd="0" destOrd="0" parTransId="{68CAC8EC-DEA0-A74C-9D88-1A3A5C862C9D}" sibTransId="{5586DDAA-B628-1142-9642-876210BF1164}"/>
    <dgm:cxn modelId="{0957F889-59DE-DA43-B608-BE87A7AB29EC}" type="presOf" srcId="{C3BDE34D-39AD-0A47-8096-6BF0782406C9}" destId="{91DA44EC-1B86-8941-980C-F33F043FA9F9}" srcOrd="0" destOrd="0" presId="urn:microsoft.com/office/officeart/2005/8/layout/hList1"/>
    <dgm:cxn modelId="{3C8AD88C-D496-3640-820E-A8644C42E94B}" srcId="{BFA68F91-C398-104C-8606-D9644079B7D0}" destId="{BC0606E3-33BD-4C44-89A2-99CF2E9D40A1}" srcOrd="0" destOrd="0" parTransId="{15518ACA-0155-7440-811E-147D09E3B293}" sibTransId="{85AC81D2-072C-0E48-B1DD-060622011803}"/>
    <dgm:cxn modelId="{BC8BF38C-252F-6044-9914-25F01AB4B495}" srcId="{98206993-F91B-FE47-BEF6-C5505E77BFE5}" destId="{D8BE889A-FBED-4E45-9757-E1F0436448F7}" srcOrd="0" destOrd="0" parTransId="{65FD2C34-B65C-8A46-B040-363B66D1C281}" sibTransId="{CFD453E0-D919-1E40-8D00-E303B74950DA}"/>
    <dgm:cxn modelId="{BF6057A1-163A-2442-87A2-6D3A0DAB997E}" type="presOf" srcId="{2C1ED5A5-2D1C-4447-81D6-93F87041C98A}" destId="{3575D616-638F-F34E-B100-6D6AF5CB5F7A}" srcOrd="0" destOrd="0" presId="urn:microsoft.com/office/officeart/2005/8/layout/hList1"/>
    <dgm:cxn modelId="{370C8DA6-4DB7-3C45-A384-207205AAA8D5}" srcId="{14A8F481-1A07-C24D-907F-F85531F79DAB}" destId="{98206993-F91B-FE47-BEF6-C5505E77BFE5}" srcOrd="1" destOrd="0" parTransId="{2C084210-95AF-6245-BE4E-6E95B8675B4E}" sibTransId="{AD0249EB-BC54-C64E-BEAD-286237C157BC}"/>
    <dgm:cxn modelId="{7AEBD7A8-89F4-B846-84B0-FE8F54A32A7B}" type="presOf" srcId="{BFA68F91-C398-104C-8606-D9644079B7D0}" destId="{6E3EA406-479C-B948-B895-DE9DA7008537}" srcOrd="0" destOrd="0" presId="urn:microsoft.com/office/officeart/2005/8/layout/hList1"/>
    <dgm:cxn modelId="{DC71E0B0-ACA9-B54A-9312-C449EB4BD0F8}" srcId="{B8092C8D-68B3-0D40-B873-32E13413AD4E}" destId="{A485BF2C-C0F3-8E4B-9A1B-BDF1A866AF78}" srcOrd="1" destOrd="0" parTransId="{3467FCA2-0523-674A-B3A1-7F3CA27F0074}" sibTransId="{E950444A-A0D5-474B-8A8E-42165B7E587B}"/>
    <dgm:cxn modelId="{7001CEBC-2A26-ED4D-813D-7775A7BD833A}" srcId="{C3BDE34D-39AD-0A47-8096-6BF0782406C9}" destId="{2C1ED5A5-2D1C-4447-81D6-93F87041C98A}" srcOrd="0" destOrd="0" parTransId="{A4154854-6139-9241-91D5-0B1D58F08734}" sibTransId="{6663C6B1-CBF7-BB48-9A3F-2634105451E0}"/>
    <dgm:cxn modelId="{668DDBC5-B35B-5D45-A240-44125404F419}" type="presOf" srcId="{BC0606E3-33BD-4C44-89A2-99CF2E9D40A1}" destId="{B036E482-CDB9-E34C-9087-BCDEA6683108}" srcOrd="0" destOrd="0" presId="urn:microsoft.com/office/officeart/2005/8/layout/hList1"/>
    <dgm:cxn modelId="{3F9272CE-08F8-1B4F-832C-A07892C8393C}" type="presOf" srcId="{C8C87517-A287-D641-BDF5-BC9CBA14ACAA}" destId="{26A5967C-58FB-A548-8887-17C9DA3294F6}" srcOrd="0" destOrd="0" presId="urn:microsoft.com/office/officeart/2005/8/layout/hList1"/>
    <dgm:cxn modelId="{4BBDB6D4-539A-ED4F-AE82-0FC8425CF49A}" type="presOf" srcId="{D8BE889A-FBED-4E45-9757-E1F0436448F7}" destId="{6E4EB6A5-FE43-A448-A4D3-E8B73240AF8E}" srcOrd="0" destOrd="0" presId="urn:microsoft.com/office/officeart/2005/8/layout/hList1"/>
    <dgm:cxn modelId="{A9B926E2-5FE8-5D48-B99B-3C6268D8DF93}" srcId="{BFA68F91-C398-104C-8606-D9644079B7D0}" destId="{AB1395D8-A9D0-3B4B-B77F-029FBF6D2BD9}" srcOrd="1" destOrd="0" parTransId="{4C57227D-5F0A-1042-B89D-0D6B931C86AA}" sibTransId="{119C976B-58D3-0D48-A075-C64DD9926AB3}"/>
    <dgm:cxn modelId="{C985F6E2-3FEF-7941-965D-B543D8FE43FA}" type="presOf" srcId="{98206993-F91B-FE47-BEF6-C5505E77BFE5}" destId="{255CAE67-1DDE-FE4A-83A0-8CF5F6267440}" srcOrd="0" destOrd="0" presId="urn:microsoft.com/office/officeart/2005/8/layout/hList1"/>
    <dgm:cxn modelId="{D829ABE8-48AE-D340-9B07-13468095F625}" type="presOf" srcId="{14A8F481-1A07-C24D-907F-F85531F79DAB}" destId="{00BE0F49-059B-0F4C-9292-36A2C1460FED}" srcOrd="0" destOrd="0" presId="urn:microsoft.com/office/officeart/2005/8/layout/hList1"/>
    <dgm:cxn modelId="{F4EB17EB-2EED-9447-9D1E-38D8E1558111}" type="presOf" srcId="{7CB89EAB-8819-8948-B7FD-81C9600273BD}" destId="{605E66FC-7B89-7B4D-91E0-B6E15DEA0C77}" srcOrd="0" destOrd="0" presId="urn:microsoft.com/office/officeart/2005/8/layout/hList1"/>
    <dgm:cxn modelId="{B07282EB-86AE-F249-A836-F37AF2B4B946}" type="presOf" srcId="{F9D6C77A-56C1-2D4D-99DD-2792B41E5D6C}" destId="{F516AFFA-A1A1-0E48-8C9B-2601DC5EBCD4}" srcOrd="0" destOrd="0" presId="urn:microsoft.com/office/officeart/2005/8/layout/hList1"/>
    <dgm:cxn modelId="{682687F9-CF24-3A47-B7AD-4104CCF368D5}" srcId="{14A8F481-1A07-C24D-907F-F85531F79DAB}" destId="{C3BDE34D-39AD-0A47-8096-6BF0782406C9}" srcOrd="4" destOrd="0" parTransId="{9ED77A08-2288-194D-9106-E4546FD104A9}" sibTransId="{9089FC0C-406E-8949-8670-2191B204B2B1}"/>
    <dgm:cxn modelId="{4645DC49-F924-F54E-BDFA-7181F82F6B45}" type="presParOf" srcId="{00BE0F49-059B-0F4C-9292-36A2C1460FED}" destId="{3919D39B-AFC7-3849-9E8D-119BFAD77E84}" srcOrd="0" destOrd="0" presId="urn:microsoft.com/office/officeart/2005/8/layout/hList1"/>
    <dgm:cxn modelId="{66712CCC-0E10-7941-B7AC-EC4580D523F7}" type="presParOf" srcId="{3919D39B-AFC7-3849-9E8D-119BFAD77E84}" destId="{6E3EA406-479C-B948-B895-DE9DA7008537}" srcOrd="0" destOrd="0" presId="urn:microsoft.com/office/officeart/2005/8/layout/hList1"/>
    <dgm:cxn modelId="{DFFED5D0-6D3D-8449-A3DC-4E106E3CEAEF}" type="presParOf" srcId="{3919D39B-AFC7-3849-9E8D-119BFAD77E84}" destId="{B036E482-CDB9-E34C-9087-BCDEA6683108}" srcOrd="1" destOrd="0" presId="urn:microsoft.com/office/officeart/2005/8/layout/hList1"/>
    <dgm:cxn modelId="{AAC61451-51F6-984B-BBFE-57CD8DA8758F}" type="presParOf" srcId="{00BE0F49-059B-0F4C-9292-36A2C1460FED}" destId="{A9EEF042-EE96-1144-B858-67CCFB48CA0E}" srcOrd="1" destOrd="0" presId="urn:microsoft.com/office/officeart/2005/8/layout/hList1"/>
    <dgm:cxn modelId="{A601DF2D-4EB9-914A-9628-32DE2CC2B273}" type="presParOf" srcId="{00BE0F49-059B-0F4C-9292-36A2C1460FED}" destId="{1182BBFF-0E13-1D49-986C-BC54C515804B}" srcOrd="2" destOrd="0" presId="urn:microsoft.com/office/officeart/2005/8/layout/hList1"/>
    <dgm:cxn modelId="{FF15AF03-419C-A440-A9E8-1F0F680167D7}" type="presParOf" srcId="{1182BBFF-0E13-1D49-986C-BC54C515804B}" destId="{255CAE67-1DDE-FE4A-83A0-8CF5F6267440}" srcOrd="0" destOrd="0" presId="urn:microsoft.com/office/officeart/2005/8/layout/hList1"/>
    <dgm:cxn modelId="{DF6B5006-7072-A54D-8055-D1454CD54EE6}" type="presParOf" srcId="{1182BBFF-0E13-1D49-986C-BC54C515804B}" destId="{6E4EB6A5-FE43-A448-A4D3-E8B73240AF8E}" srcOrd="1" destOrd="0" presId="urn:microsoft.com/office/officeart/2005/8/layout/hList1"/>
    <dgm:cxn modelId="{6CE177DF-72EA-704B-99A6-22D321641ADD}" type="presParOf" srcId="{00BE0F49-059B-0F4C-9292-36A2C1460FED}" destId="{CE2C091A-48DD-9240-BD43-9C96152A1F3A}" srcOrd="3" destOrd="0" presId="urn:microsoft.com/office/officeart/2005/8/layout/hList1"/>
    <dgm:cxn modelId="{9A32AF68-3EA7-8A4F-92D9-279D767BABFF}" type="presParOf" srcId="{00BE0F49-059B-0F4C-9292-36A2C1460FED}" destId="{CD44A4D4-EE4C-C847-AE2C-A4472ADFB9C7}" srcOrd="4" destOrd="0" presId="urn:microsoft.com/office/officeart/2005/8/layout/hList1"/>
    <dgm:cxn modelId="{476B8223-8E8F-CD42-A1AD-FB8D711AAF65}" type="presParOf" srcId="{CD44A4D4-EE4C-C847-AE2C-A4472ADFB9C7}" destId="{605E66FC-7B89-7B4D-91E0-B6E15DEA0C77}" srcOrd="0" destOrd="0" presId="urn:microsoft.com/office/officeart/2005/8/layout/hList1"/>
    <dgm:cxn modelId="{C845DC53-2CED-1D46-8455-FDD9DAF4C26B}" type="presParOf" srcId="{CD44A4D4-EE4C-C847-AE2C-A4472ADFB9C7}" destId="{26A5967C-58FB-A548-8887-17C9DA3294F6}" srcOrd="1" destOrd="0" presId="urn:microsoft.com/office/officeart/2005/8/layout/hList1"/>
    <dgm:cxn modelId="{268CEC92-484F-A54D-968A-A9CE8BBABAE2}" type="presParOf" srcId="{00BE0F49-059B-0F4C-9292-36A2C1460FED}" destId="{75AEDE22-2629-BF4C-8C20-089EB2DA319C}" srcOrd="5" destOrd="0" presId="urn:microsoft.com/office/officeart/2005/8/layout/hList1"/>
    <dgm:cxn modelId="{9229935F-1ED6-CC42-9864-A204FAB1A4B5}" type="presParOf" srcId="{00BE0F49-059B-0F4C-9292-36A2C1460FED}" destId="{2D498294-B7E5-9B43-9224-015639B3BD3D}" srcOrd="6" destOrd="0" presId="urn:microsoft.com/office/officeart/2005/8/layout/hList1"/>
    <dgm:cxn modelId="{A1C85CA1-2CE1-F242-9BEC-FCE3B1E4001E}" type="presParOf" srcId="{2D498294-B7E5-9B43-9224-015639B3BD3D}" destId="{F46144A1-3913-334B-A2BF-39B1664DC53F}" srcOrd="0" destOrd="0" presId="urn:microsoft.com/office/officeart/2005/8/layout/hList1"/>
    <dgm:cxn modelId="{4ACAD36B-02AB-0448-AD81-3C072F18E514}" type="presParOf" srcId="{2D498294-B7E5-9B43-9224-015639B3BD3D}" destId="{F516AFFA-A1A1-0E48-8C9B-2601DC5EBCD4}" srcOrd="1" destOrd="0" presId="urn:microsoft.com/office/officeart/2005/8/layout/hList1"/>
    <dgm:cxn modelId="{2630B69C-3F7E-9446-9E04-890A013C7289}" type="presParOf" srcId="{00BE0F49-059B-0F4C-9292-36A2C1460FED}" destId="{7853EAA1-7E17-324E-832C-26907E957CC7}" srcOrd="7" destOrd="0" presId="urn:microsoft.com/office/officeart/2005/8/layout/hList1"/>
    <dgm:cxn modelId="{FCF776BD-2FD6-C347-9C70-1E8BDA20CE47}" type="presParOf" srcId="{00BE0F49-059B-0F4C-9292-36A2C1460FED}" destId="{7767B149-5A82-9447-B0BE-DC4EE062CFD7}" srcOrd="8" destOrd="0" presId="urn:microsoft.com/office/officeart/2005/8/layout/hList1"/>
    <dgm:cxn modelId="{81A26CAE-F37C-1640-9EE4-8B21D5D8E2A6}" type="presParOf" srcId="{7767B149-5A82-9447-B0BE-DC4EE062CFD7}" destId="{91DA44EC-1B86-8941-980C-F33F043FA9F9}" srcOrd="0" destOrd="0" presId="urn:microsoft.com/office/officeart/2005/8/layout/hList1"/>
    <dgm:cxn modelId="{B29CDFBE-A5BA-CC40-9FA5-D4BA94F79629}" type="presParOf" srcId="{7767B149-5A82-9447-B0BE-DC4EE062CFD7}" destId="{3575D616-638F-F34E-B100-6D6AF5CB5F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B56D4-01E9-D347-8240-8386A1049DF5}">
      <dsp:nvSpPr>
        <dsp:cNvPr id="0" name=""/>
        <dsp:cNvSpPr/>
      </dsp:nvSpPr>
      <dsp:spPr>
        <a:xfrm>
          <a:off x="882351" y="1209"/>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Disposable infrastructure</a:t>
          </a:r>
        </a:p>
      </dsp:txBody>
      <dsp:txXfrm>
        <a:off x="882351" y="1209"/>
        <a:ext cx="1793650" cy="1076190"/>
      </dsp:txXfrm>
    </dsp:sp>
    <dsp:sp modelId="{E55BCB8B-3288-5040-B9B3-4D5C50994941}">
      <dsp:nvSpPr>
        <dsp:cNvPr id="0" name=""/>
        <dsp:cNvSpPr/>
      </dsp:nvSpPr>
      <dsp:spPr>
        <a:xfrm>
          <a:off x="2855367" y="1209"/>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Isolation</a:t>
          </a:r>
        </a:p>
      </dsp:txBody>
      <dsp:txXfrm>
        <a:off x="2855367" y="1209"/>
        <a:ext cx="1793650" cy="1076190"/>
      </dsp:txXfrm>
    </dsp:sp>
    <dsp:sp modelId="{E53784E1-BE7F-AF4F-A8C5-6FBF74FA3D48}">
      <dsp:nvSpPr>
        <dsp:cNvPr id="0" name=""/>
        <dsp:cNvSpPr/>
      </dsp:nvSpPr>
      <dsp:spPr>
        <a:xfrm>
          <a:off x="4828383" y="1209"/>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Scalability</a:t>
          </a:r>
        </a:p>
      </dsp:txBody>
      <dsp:txXfrm>
        <a:off x="4828383" y="1209"/>
        <a:ext cx="1793650" cy="1076190"/>
      </dsp:txXfrm>
    </dsp:sp>
    <dsp:sp modelId="{F577C066-9C61-1044-9A2E-9ABE4E3826B6}">
      <dsp:nvSpPr>
        <dsp:cNvPr id="0" name=""/>
        <dsp:cNvSpPr/>
      </dsp:nvSpPr>
      <dsp:spPr>
        <a:xfrm>
          <a:off x="882351" y="1256765"/>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Disposable architecture</a:t>
          </a:r>
        </a:p>
      </dsp:txBody>
      <dsp:txXfrm>
        <a:off x="882351" y="1256765"/>
        <a:ext cx="1793650" cy="1076190"/>
      </dsp:txXfrm>
    </dsp:sp>
    <dsp:sp modelId="{822D12AC-7A23-B94A-9CBF-3FE872250B99}">
      <dsp:nvSpPr>
        <dsp:cNvPr id="0" name=""/>
        <dsp:cNvSpPr/>
      </dsp:nvSpPr>
      <dsp:spPr>
        <a:xfrm>
          <a:off x="2855367" y="1256765"/>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Value-added cloud services</a:t>
          </a:r>
        </a:p>
      </dsp:txBody>
      <dsp:txXfrm>
        <a:off x="2855367" y="1256765"/>
        <a:ext cx="1793650" cy="1076190"/>
      </dsp:txXfrm>
    </dsp:sp>
    <dsp:sp modelId="{33B16CEF-152F-2348-8361-B722F876C5AC}">
      <dsp:nvSpPr>
        <dsp:cNvPr id="0" name=""/>
        <dsp:cNvSpPr/>
      </dsp:nvSpPr>
      <dsp:spPr>
        <a:xfrm>
          <a:off x="4828383" y="1256765"/>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Polyglot cloud</a:t>
          </a:r>
        </a:p>
      </dsp:txBody>
      <dsp:txXfrm>
        <a:off x="4828383" y="1256765"/>
        <a:ext cx="1793650" cy="1076190"/>
      </dsp:txXfrm>
    </dsp:sp>
    <dsp:sp modelId="{EC7BF0DA-9F33-1741-AF7F-B0A8FAFBBAC4}">
      <dsp:nvSpPr>
        <dsp:cNvPr id="0" name=""/>
        <dsp:cNvSpPr/>
      </dsp:nvSpPr>
      <dsp:spPr>
        <a:xfrm>
          <a:off x="1868859" y="2512320"/>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Self-sufficient, full-stack teams</a:t>
          </a:r>
        </a:p>
      </dsp:txBody>
      <dsp:txXfrm>
        <a:off x="1868859" y="2512320"/>
        <a:ext cx="1793650" cy="1076190"/>
      </dsp:txXfrm>
    </dsp:sp>
    <dsp:sp modelId="{C367FECF-2849-2F4F-A1EE-84EF028D0E5C}">
      <dsp:nvSpPr>
        <dsp:cNvPr id="0" name=""/>
        <dsp:cNvSpPr/>
      </dsp:nvSpPr>
      <dsp:spPr>
        <a:xfrm>
          <a:off x="3841875" y="2512320"/>
          <a:ext cx="1793650" cy="107619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solidFill>
                <a:schemeClr val="bg1"/>
              </a:solidFill>
            </a:rPr>
            <a:t>Cultural Change</a:t>
          </a:r>
        </a:p>
      </dsp:txBody>
      <dsp:txXfrm>
        <a:off x="3841875" y="2512320"/>
        <a:ext cx="1793650" cy="1076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EA406-479C-B948-B895-DE9DA7008537}">
      <dsp:nvSpPr>
        <dsp:cNvPr id="0" name=""/>
        <dsp:cNvSpPr/>
      </dsp:nvSpPr>
      <dsp:spPr>
        <a:xfrm>
          <a:off x="4022" y="458337"/>
          <a:ext cx="1542082" cy="455788"/>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Efficient teams </a:t>
          </a:r>
          <a:endParaRPr lang="en-US" sz="1200" kern="1200" dirty="0">
            <a:solidFill>
              <a:schemeClr val="tx1"/>
            </a:solidFill>
          </a:endParaRPr>
        </a:p>
      </dsp:txBody>
      <dsp:txXfrm>
        <a:off x="4022" y="458337"/>
        <a:ext cx="1542082" cy="455788"/>
      </dsp:txXfrm>
    </dsp:sp>
    <dsp:sp modelId="{B036E482-CDB9-E34C-9087-BCDEA6683108}">
      <dsp:nvSpPr>
        <dsp:cNvPr id="0" name=""/>
        <dsp:cNvSpPr/>
      </dsp:nvSpPr>
      <dsp:spPr>
        <a:xfrm>
          <a:off x="4022" y="914126"/>
          <a:ext cx="1542082" cy="217404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End to end team ownership of relatively small codebases</a:t>
          </a:r>
          <a:br>
            <a:rPr lang="en-US" sz="1200" kern="1200" dirty="0">
              <a:solidFill>
                <a:schemeClr val="tx1"/>
              </a:solidFill>
            </a:rPr>
          </a:br>
          <a:br>
            <a:rPr lang="en-US" sz="1200" kern="1200" dirty="0">
              <a:solidFill>
                <a:schemeClr val="tx1"/>
              </a:solidFill>
            </a:rPr>
          </a:br>
          <a:br>
            <a:rPr lang="en-US" sz="1200" kern="1200" dirty="0">
              <a:solidFill>
                <a:schemeClr val="tx1"/>
              </a:solidFill>
            </a:rPr>
          </a:br>
          <a:endParaRPr lang="en-US" sz="1200" kern="1200" dirty="0">
            <a:solidFill>
              <a:schemeClr val="tx1"/>
            </a:solidFill>
          </a:endParaRPr>
        </a:p>
        <a:p>
          <a:pPr marL="114300" lvl="1" indent="-114300" algn="l" defTabSz="533400">
            <a:lnSpc>
              <a:spcPct val="90000"/>
            </a:lnSpc>
            <a:spcBef>
              <a:spcPct val="0"/>
            </a:spcBef>
            <a:spcAft>
              <a:spcPct val="15000"/>
            </a:spcAft>
            <a:buFont typeface="Wingdings" pitchFamily="2" charset="2"/>
            <a:buChar char="Ø"/>
          </a:pPr>
          <a:r>
            <a:rPr lang="en-US" sz="1200" kern="1200" dirty="0">
              <a:solidFill>
                <a:schemeClr val="tx1"/>
              </a:solidFill>
            </a:rPr>
            <a:t>Teams can innovate faster and fix bugs more quickly </a:t>
          </a:r>
        </a:p>
      </dsp:txBody>
      <dsp:txXfrm>
        <a:off x="4022" y="914126"/>
        <a:ext cx="1542082" cy="2174040"/>
      </dsp:txXfrm>
    </dsp:sp>
    <dsp:sp modelId="{255CAE67-1DDE-FE4A-83A0-8CF5F6267440}">
      <dsp:nvSpPr>
        <dsp:cNvPr id="0" name=""/>
        <dsp:cNvSpPr/>
      </dsp:nvSpPr>
      <dsp:spPr>
        <a:xfrm>
          <a:off x="1761997" y="458337"/>
          <a:ext cx="1542082" cy="455788"/>
        </a:xfrm>
        <a:prstGeom prst="rect">
          <a:avLst/>
        </a:prstGeom>
        <a:solidFill>
          <a:schemeClr val="accent4">
            <a:hueOff val="744182"/>
            <a:satOff val="22222"/>
            <a:lumOff val="637"/>
            <a:alphaOff val="0"/>
          </a:schemeClr>
        </a:solidFill>
        <a:ln w="25400" cap="flat" cmpd="sng" algn="ctr">
          <a:solidFill>
            <a:schemeClr val="accent4">
              <a:hueOff val="744182"/>
              <a:satOff val="22222"/>
              <a:lumOff val="6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Simplified deployment </a:t>
          </a:r>
          <a:endParaRPr lang="en-US" sz="1200" kern="1200" dirty="0">
            <a:solidFill>
              <a:schemeClr val="tx1"/>
            </a:solidFill>
          </a:endParaRPr>
        </a:p>
      </dsp:txBody>
      <dsp:txXfrm>
        <a:off x="1761997" y="458337"/>
        <a:ext cx="1542082" cy="455788"/>
      </dsp:txXfrm>
    </dsp:sp>
    <dsp:sp modelId="{6E4EB6A5-FE43-A448-A4D3-E8B73240AF8E}">
      <dsp:nvSpPr>
        <dsp:cNvPr id="0" name=""/>
        <dsp:cNvSpPr/>
      </dsp:nvSpPr>
      <dsp:spPr>
        <a:xfrm>
          <a:off x="1761997" y="914126"/>
          <a:ext cx="1542082" cy="2174040"/>
        </a:xfrm>
        <a:prstGeom prst="rect">
          <a:avLst/>
        </a:prstGeom>
        <a:solidFill>
          <a:schemeClr val="accent4">
            <a:tint val="40000"/>
            <a:alpha val="90000"/>
            <a:hueOff val="677330"/>
            <a:satOff val="22577"/>
            <a:lumOff val="437"/>
            <a:alphaOff val="0"/>
          </a:schemeClr>
        </a:solidFill>
        <a:ln w="25400" cap="flat" cmpd="sng" algn="ctr">
          <a:solidFill>
            <a:schemeClr val="accent4">
              <a:tint val="40000"/>
              <a:alpha val="90000"/>
              <a:hueOff val="677330"/>
              <a:satOff val="22577"/>
              <a:lumOff val="4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Each service is individually changed, tested, and deployed without affecting other services</a:t>
          </a:r>
          <a:br>
            <a:rPr lang="en-US" sz="1200" kern="1200" dirty="0">
              <a:solidFill>
                <a:schemeClr val="tx1"/>
              </a:solidFill>
            </a:rPr>
          </a:br>
          <a:endParaRPr lang="en-US" sz="1200" kern="1200" dirty="0">
            <a:solidFill>
              <a:schemeClr val="tx1"/>
            </a:solidFill>
          </a:endParaRPr>
        </a:p>
        <a:p>
          <a:pPr marL="114300" lvl="1" indent="-114300" algn="l" defTabSz="533400">
            <a:lnSpc>
              <a:spcPct val="90000"/>
            </a:lnSpc>
            <a:spcBef>
              <a:spcPct val="0"/>
            </a:spcBef>
            <a:spcAft>
              <a:spcPct val="15000"/>
            </a:spcAft>
            <a:buFont typeface="Wingdings" pitchFamily="2" charset="2"/>
            <a:buChar char="Ø"/>
          </a:pPr>
          <a:r>
            <a:rPr lang="en-US" sz="1200" kern="1200" dirty="0">
              <a:solidFill>
                <a:schemeClr val="tx1"/>
              </a:solidFill>
            </a:rPr>
            <a:t>Time to market is accelerated. </a:t>
          </a:r>
        </a:p>
      </dsp:txBody>
      <dsp:txXfrm>
        <a:off x="1761997" y="914126"/>
        <a:ext cx="1542082" cy="2174040"/>
      </dsp:txXfrm>
    </dsp:sp>
    <dsp:sp modelId="{605E66FC-7B89-7B4D-91E0-B6E15DEA0C77}">
      <dsp:nvSpPr>
        <dsp:cNvPr id="0" name=""/>
        <dsp:cNvSpPr/>
      </dsp:nvSpPr>
      <dsp:spPr>
        <a:xfrm>
          <a:off x="3519971" y="458337"/>
          <a:ext cx="1542082" cy="455788"/>
        </a:xfrm>
        <a:prstGeom prst="rect">
          <a:avLst/>
        </a:prstGeom>
        <a:solidFill>
          <a:schemeClr val="accent4">
            <a:hueOff val="1488364"/>
            <a:satOff val="44445"/>
            <a:lumOff val="1274"/>
            <a:alphaOff val="0"/>
          </a:schemeClr>
        </a:solidFill>
        <a:ln w="25400" cap="flat" cmpd="sng" algn="ctr">
          <a:solidFill>
            <a:schemeClr val="accent4">
              <a:hueOff val="1488364"/>
              <a:satOff val="44445"/>
              <a:lumOff val="1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Right tools for the job</a:t>
          </a:r>
          <a:endParaRPr lang="en-US" sz="1200" kern="1200" dirty="0">
            <a:solidFill>
              <a:schemeClr val="tx1"/>
            </a:solidFill>
          </a:endParaRPr>
        </a:p>
      </dsp:txBody>
      <dsp:txXfrm>
        <a:off x="3519971" y="458337"/>
        <a:ext cx="1542082" cy="455788"/>
      </dsp:txXfrm>
    </dsp:sp>
    <dsp:sp modelId="{26A5967C-58FB-A548-8887-17C9DA3294F6}">
      <dsp:nvSpPr>
        <dsp:cNvPr id="0" name=""/>
        <dsp:cNvSpPr/>
      </dsp:nvSpPr>
      <dsp:spPr>
        <a:xfrm>
          <a:off x="3519971" y="914126"/>
          <a:ext cx="1542082" cy="2174040"/>
        </a:xfrm>
        <a:prstGeom prst="rect">
          <a:avLst/>
        </a:prstGeom>
        <a:solidFill>
          <a:schemeClr val="accent4">
            <a:tint val="40000"/>
            <a:alpha val="90000"/>
            <a:hueOff val="1354660"/>
            <a:satOff val="45153"/>
            <a:lumOff val="874"/>
            <a:alphaOff val="0"/>
          </a:schemeClr>
        </a:solidFill>
        <a:ln w="25400" cap="flat" cmpd="sng" algn="ctr">
          <a:solidFill>
            <a:schemeClr val="accent4">
              <a:tint val="40000"/>
              <a:alpha val="90000"/>
              <a:hueOff val="1354660"/>
              <a:satOff val="45153"/>
              <a:lumOff val="8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Teams can use best of breed technologies, libraries, languages for the job at hand </a:t>
          </a:r>
          <a:br>
            <a:rPr lang="en-US" sz="1200" kern="1200" dirty="0">
              <a:solidFill>
                <a:schemeClr val="tx1"/>
              </a:solidFill>
            </a:rPr>
          </a:br>
          <a:endParaRPr lang="en-US" sz="1200" kern="1200" dirty="0">
            <a:solidFill>
              <a:schemeClr val="tx1"/>
            </a:solidFill>
          </a:endParaRPr>
        </a:p>
        <a:p>
          <a:pPr marL="114300" lvl="1" indent="-114300" algn="l" defTabSz="533400">
            <a:lnSpc>
              <a:spcPct val="90000"/>
            </a:lnSpc>
            <a:spcBef>
              <a:spcPct val="0"/>
            </a:spcBef>
            <a:spcAft>
              <a:spcPct val="15000"/>
            </a:spcAft>
            <a:buFont typeface="Wingdings" pitchFamily="2" charset="2"/>
            <a:buChar char="Ø"/>
          </a:pPr>
          <a:r>
            <a:rPr lang="en-US" sz="1200" kern="1200" dirty="0">
              <a:solidFill>
                <a:schemeClr val="tx1"/>
              </a:solidFill>
            </a:rPr>
            <a:t>Leads to faster innovation</a:t>
          </a:r>
        </a:p>
      </dsp:txBody>
      <dsp:txXfrm>
        <a:off x="3519971" y="914126"/>
        <a:ext cx="1542082" cy="2174040"/>
      </dsp:txXfrm>
    </dsp:sp>
    <dsp:sp modelId="{F46144A1-3913-334B-A2BF-39B1664DC53F}">
      <dsp:nvSpPr>
        <dsp:cNvPr id="0" name=""/>
        <dsp:cNvSpPr/>
      </dsp:nvSpPr>
      <dsp:spPr>
        <a:xfrm>
          <a:off x="5277945" y="458337"/>
          <a:ext cx="1542082" cy="455788"/>
        </a:xfrm>
        <a:prstGeom prst="rect">
          <a:avLst/>
        </a:prstGeom>
        <a:solidFill>
          <a:schemeClr val="accent4">
            <a:hueOff val="2232546"/>
            <a:satOff val="66667"/>
            <a:lumOff val="1912"/>
            <a:alphaOff val="0"/>
          </a:schemeClr>
        </a:solidFill>
        <a:ln w="25400" cap="flat" cmpd="sng" algn="ctr">
          <a:solidFill>
            <a:schemeClr val="accent4">
              <a:hueOff val="2232546"/>
              <a:satOff val="66667"/>
              <a:lumOff val="191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Improved application quality</a:t>
          </a:r>
        </a:p>
      </dsp:txBody>
      <dsp:txXfrm>
        <a:off x="5277945" y="458337"/>
        <a:ext cx="1542082" cy="455788"/>
      </dsp:txXfrm>
    </dsp:sp>
    <dsp:sp modelId="{F516AFFA-A1A1-0E48-8C9B-2601DC5EBCD4}">
      <dsp:nvSpPr>
        <dsp:cNvPr id="0" name=""/>
        <dsp:cNvSpPr/>
      </dsp:nvSpPr>
      <dsp:spPr>
        <a:xfrm>
          <a:off x="5277945" y="914126"/>
          <a:ext cx="1542082" cy="2174040"/>
        </a:xfrm>
        <a:prstGeom prst="rect">
          <a:avLst/>
        </a:prstGeom>
        <a:solidFill>
          <a:schemeClr val="accent4">
            <a:tint val="40000"/>
            <a:alpha val="90000"/>
            <a:hueOff val="2031991"/>
            <a:satOff val="67730"/>
            <a:lumOff val="1310"/>
            <a:alphaOff val="0"/>
          </a:schemeClr>
        </a:solidFill>
        <a:ln w="25400" cap="flat" cmpd="sng" algn="ctr">
          <a:solidFill>
            <a:schemeClr val="accent4">
              <a:tint val="40000"/>
              <a:alpha val="90000"/>
              <a:hueOff val="2031991"/>
              <a:satOff val="67730"/>
              <a:lumOff val="131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Services can be tested more thoroughly in isolation</a:t>
          </a:r>
          <a:br>
            <a:rPr lang="en-US" sz="1200" kern="1200" dirty="0">
              <a:solidFill>
                <a:schemeClr val="tx1"/>
              </a:solidFill>
            </a:rPr>
          </a:br>
          <a:br>
            <a:rPr lang="en-US" sz="1200" kern="1200" dirty="0">
              <a:solidFill>
                <a:schemeClr val="tx1"/>
              </a:solidFill>
            </a:rPr>
          </a:br>
          <a:br>
            <a:rPr lang="en-US" sz="1200" kern="1200" dirty="0">
              <a:solidFill>
                <a:schemeClr val="tx1"/>
              </a:solidFill>
            </a:rPr>
          </a:br>
          <a:endParaRPr lang="en-US" sz="1200" kern="1200" dirty="0">
            <a:solidFill>
              <a:schemeClr val="tx1"/>
            </a:solidFill>
          </a:endParaRPr>
        </a:p>
        <a:p>
          <a:pPr marL="114300" lvl="1" indent="-114300" algn="l" defTabSz="533400">
            <a:lnSpc>
              <a:spcPct val="90000"/>
            </a:lnSpc>
            <a:spcBef>
              <a:spcPct val="0"/>
            </a:spcBef>
            <a:spcAft>
              <a:spcPct val="15000"/>
            </a:spcAft>
            <a:buFont typeface="Wingdings" pitchFamily="2" charset="2"/>
            <a:buChar char="Ø"/>
          </a:pPr>
          <a:r>
            <a:rPr lang="en-US" sz="1200" kern="1200" dirty="0">
              <a:solidFill>
                <a:schemeClr val="tx1"/>
              </a:solidFill>
            </a:rPr>
            <a:t>Better code coverage </a:t>
          </a:r>
        </a:p>
      </dsp:txBody>
      <dsp:txXfrm>
        <a:off x="5277945" y="914126"/>
        <a:ext cx="1542082" cy="2174040"/>
      </dsp:txXfrm>
    </dsp:sp>
    <dsp:sp modelId="{91DA44EC-1B86-8941-980C-F33F043FA9F9}">
      <dsp:nvSpPr>
        <dsp:cNvPr id="0" name=""/>
        <dsp:cNvSpPr/>
      </dsp:nvSpPr>
      <dsp:spPr>
        <a:xfrm>
          <a:off x="7035919" y="458337"/>
          <a:ext cx="1542082" cy="455788"/>
        </a:xfrm>
        <a:prstGeom prst="rect">
          <a:avLst/>
        </a:prstGeom>
        <a:solidFill>
          <a:schemeClr val="accent4">
            <a:hueOff val="2976728"/>
            <a:satOff val="88890"/>
            <a:lumOff val="2549"/>
            <a:alphaOff val="0"/>
          </a:schemeClr>
        </a:solidFill>
        <a:ln w="25400" cap="flat" cmpd="sng" algn="ctr">
          <a:solidFill>
            <a:schemeClr val="accent4">
              <a:hueOff val="2976728"/>
              <a:satOff val="88890"/>
              <a:lumOff val="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Scalability</a:t>
          </a:r>
        </a:p>
      </dsp:txBody>
      <dsp:txXfrm>
        <a:off x="7035919" y="458337"/>
        <a:ext cx="1542082" cy="455788"/>
      </dsp:txXfrm>
    </dsp:sp>
    <dsp:sp modelId="{3575D616-638F-F34E-B100-6D6AF5CB5F7A}">
      <dsp:nvSpPr>
        <dsp:cNvPr id="0" name=""/>
        <dsp:cNvSpPr/>
      </dsp:nvSpPr>
      <dsp:spPr>
        <a:xfrm>
          <a:off x="7035919" y="914126"/>
          <a:ext cx="1542082" cy="2174040"/>
        </a:xfrm>
        <a:prstGeom prst="rect">
          <a:avLst/>
        </a:prstGeom>
        <a:solidFill>
          <a:schemeClr val="accent4">
            <a:tint val="40000"/>
            <a:alpha val="90000"/>
            <a:hueOff val="2709321"/>
            <a:satOff val="90307"/>
            <a:lumOff val="1747"/>
            <a:alphaOff val="0"/>
          </a:schemeClr>
        </a:solidFill>
        <a:ln w="25400" cap="flat" cmpd="sng" algn="ctr">
          <a:solidFill>
            <a:schemeClr val="accent4">
              <a:tint val="40000"/>
              <a:alpha val="90000"/>
              <a:hueOff val="2709321"/>
              <a:satOff val="90307"/>
              <a:lumOff val="17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rPr>
            <a:t>Services can be scaled independently  at different rates as needed</a:t>
          </a:r>
          <a:br>
            <a:rPr lang="en-US" sz="1200" kern="1200" dirty="0">
              <a:solidFill>
                <a:schemeClr val="tx1"/>
              </a:solidFill>
            </a:rPr>
          </a:br>
          <a:br>
            <a:rPr lang="en-US" sz="1200" kern="1200" dirty="0">
              <a:solidFill>
                <a:schemeClr val="tx1"/>
              </a:solidFill>
            </a:rPr>
          </a:br>
          <a:endParaRPr lang="en-US" sz="1200" kern="1200" dirty="0">
            <a:solidFill>
              <a:schemeClr val="tx1"/>
            </a:solidFill>
          </a:endParaRPr>
        </a:p>
        <a:p>
          <a:pPr marL="114300" lvl="1" indent="-114300" algn="l" defTabSz="533400">
            <a:lnSpc>
              <a:spcPct val="90000"/>
            </a:lnSpc>
            <a:spcBef>
              <a:spcPct val="0"/>
            </a:spcBef>
            <a:spcAft>
              <a:spcPct val="15000"/>
            </a:spcAft>
            <a:buFont typeface="Wingdings" pitchFamily="2" charset="2"/>
            <a:buChar char="Ø"/>
          </a:pPr>
          <a:r>
            <a:rPr lang="en-US" sz="1200" kern="1200" dirty="0">
              <a:solidFill>
                <a:schemeClr val="tx1"/>
              </a:solidFill>
            </a:rPr>
            <a:t>Leads to better overall performance at lower cost </a:t>
          </a:r>
        </a:p>
      </dsp:txBody>
      <dsp:txXfrm>
        <a:off x="7035919" y="914126"/>
        <a:ext cx="1542082" cy="21740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D41EB-D3D3-6044-A7B2-6CD4A3F63263}" type="datetimeFigureOut">
              <a:rPr lang="en-US" smtClean="0">
                <a:solidFill>
                  <a:schemeClr val="bg1"/>
                </a:solidFill>
                <a:latin typeface="IBM Plex Sans" charset="0"/>
                <a:ea typeface="IBM Plex Sans" charset="0"/>
                <a:cs typeface="IBM Plex Sans" charset="0"/>
              </a:rPr>
              <a:t>10/22/21</a:t>
            </a:fld>
            <a:endParaRPr lang="en-US" dirty="0">
              <a:solidFill>
                <a:schemeClr val="bg1"/>
              </a:solidFill>
              <a:latin typeface="IBM Plex Sans" charset="0"/>
              <a:ea typeface="IBM Plex Sans" charset="0"/>
              <a:cs typeface="IBM Plex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bg1"/>
              </a:solidFill>
              <a:latin typeface="IBM Plex Sans" charset="0"/>
              <a:ea typeface="IBM Plex Sans" charset="0"/>
              <a:cs typeface="IBM Plex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4B4878-71CB-8F40-B9DD-F26F1F6CA014}" type="slidenum">
              <a:rPr lang="en-US" smtClean="0">
                <a:solidFill>
                  <a:schemeClr val="bg1"/>
                </a:solidFill>
                <a:latin typeface="IBM Plex Sans" charset="0"/>
                <a:ea typeface="IBM Plex Sans" charset="0"/>
                <a:cs typeface="IBM Plex Sans" charset="0"/>
              </a:rPr>
              <a:t>‹#›</a:t>
            </a:fld>
            <a:endParaRPr lang="en-US"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chemeClr val="bg1"/>
                </a:solidFill>
                <a:latin typeface="IBM Plex Sans" charset="0"/>
                <a:ea typeface="IBM Plex Sans" charset="0"/>
                <a:cs typeface="IBM Plex Sans" charset="0"/>
              </a:defRPr>
            </a:lvl1pPr>
          </a:lstStyle>
          <a:p>
            <a:fld id="{D96A0541-C2EF-9848-827E-46BECFB549F3}" type="datetimeFigureOut">
              <a:rPr lang="en-US" smtClean="0"/>
              <a:pPr/>
              <a:t>10/22/21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chemeClr val="bg1"/>
                </a:solidFill>
                <a:latin typeface="IBM Plex Sans" charset="0"/>
                <a:ea typeface="IBM Plex Sans" charset="0"/>
                <a:cs typeface="IBM Plex Sans"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bg1"/>
                </a:solidFill>
                <a:latin typeface="IBM Plex Sans" charset="0"/>
                <a:ea typeface="IBM Plex Sans" charset="0"/>
                <a:cs typeface="IBM Plex Sans"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200" kern="1200">
        <a:solidFill>
          <a:schemeClr val="bg1"/>
        </a:solidFill>
        <a:latin typeface="+mn-lt"/>
        <a:ea typeface="+mn-ea"/>
        <a:cs typeface="+mn-cs"/>
      </a:defRPr>
    </a:lvl2pPr>
    <a:lvl3pPr marL="914400" algn="l" defTabSz="914400" rtl="0" eaLnBrk="1" latinLnBrk="0" hangingPunct="1">
      <a:defRPr sz="1200" kern="1200">
        <a:solidFill>
          <a:schemeClr val="bg1"/>
        </a:solidFill>
        <a:latin typeface="+mn-lt"/>
        <a:ea typeface="+mn-ea"/>
        <a:cs typeface="+mn-cs"/>
      </a:defRPr>
    </a:lvl3pPr>
    <a:lvl4pPr marL="1371600" algn="l" defTabSz="914400" rtl="0" eaLnBrk="1" latinLnBrk="0" hangingPunct="1">
      <a:defRPr sz="1200" kern="1200">
        <a:solidFill>
          <a:schemeClr val="bg1"/>
        </a:solidFill>
        <a:latin typeface="+mn-lt"/>
        <a:ea typeface="+mn-ea"/>
        <a:cs typeface="+mn-cs"/>
      </a:defRPr>
    </a:lvl4pPr>
    <a:lvl5pPr marL="1828800" algn="l" defTabSz="914400" rtl="0" eaLnBrk="1" latinLnBrk="0" hangingPunct="1">
      <a:defRPr sz="1200" kern="1200">
        <a:solidFill>
          <a:schemeClr val="bg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357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we talk about app modernization we’re really talking about moving towards a container based microservices architecture running in the cloud. In this intro we’ll look at what that microservices architecture looks like and some general best practices for operating successfully in this new environment.  But before we do that lets talk a few moments to reflect on how we got here.  Several significant milestones in the evolution  of  app architectures made where we are today possible and many of their contributions are still being used today.</a:t>
            </a:r>
          </a:p>
        </p:txBody>
      </p:sp>
    </p:spTree>
    <p:extLst>
      <p:ext uri="{BB962C8B-B14F-4D97-AF65-F5344CB8AC3E}">
        <p14:creationId xmlns:p14="http://schemas.microsoft.com/office/powerpoint/2010/main" val="530546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Click to edit Master text styles</a:t>
            </a:r>
          </a:p>
        </p:txBody>
      </p:sp>
    </p:spTree>
    <p:extLst>
      <p:ext uri="{BB962C8B-B14F-4D97-AF65-F5344CB8AC3E}">
        <p14:creationId xmlns:p14="http://schemas.microsoft.com/office/powerpoint/2010/main" val="21233572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87030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8787318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1614710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14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03230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33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89841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9049600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76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2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246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4"/>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9419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511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0168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0456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7727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6273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97490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92424"/>
            <a:ext cx="9144000" cy="3851076"/>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1"/>
            <a:ext cx="9144000" cy="1292425"/>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316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4046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81318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2736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56086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2337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7955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4169982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11778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062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6422146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4118101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BD78D-C6BE-9148-8875-717BE77BEC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28600"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 2019 IBM Corporation</a:t>
            </a:r>
            <a:endParaRPr lang="en-US" dirty="0"/>
          </a:p>
        </p:txBody>
      </p:sp>
      <p:pic>
        <p:nvPicPr>
          <p:cNvPr id="10" name="Picture 9">
            <a:extLst>
              <a:ext uri="{FF2B5EF4-FFF2-40B4-BE49-F238E27FC236}">
                <a16:creationId xmlns:a16="http://schemas.microsoft.com/office/drawing/2014/main" id="{50876D31-8AE5-1C4A-AF55-ED311B815D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38244224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460964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30215586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6671436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54647308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42234256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Tree>
    <p:extLst>
      <p:ext uri="{BB962C8B-B14F-4D97-AF65-F5344CB8AC3E}">
        <p14:creationId xmlns:p14="http://schemas.microsoft.com/office/powerpoint/2010/main" val="29645356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2284754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4575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135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6250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1883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604518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3433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22340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088245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39420787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401379085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30865191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042387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748856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5230656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445943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5266641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163750561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998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8234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6207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987160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668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41244761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35005222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16318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151137320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1072046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20"/>
            <a:ext cx="2286000" cy="101419"/>
          </a:xfrm>
          <a:prstGeom prst="rect">
            <a:avLst/>
          </a:prstGeom>
        </p:spPr>
        <p:txBody>
          <a:bodyPr/>
          <a:lstStyle/>
          <a:p>
            <a:pPr defTabSz="914217">
              <a:defRPr/>
            </a:pPr>
            <a:r>
              <a:rPr lang="en-US">
                <a:solidFill>
                  <a:srgbClr val="FFFFFF"/>
                </a:solidFill>
              </a:rPr>
              <a:t>IBM Cloud / © 2020 IBM Corporation</a:t>
            </a:r>
            <a:endParaRPr lang="en-US" dirty="0">
              <a:solidFill>
                <a:srgbClr val="FFFFFF"/>
              </a:solidFill>
            </a:endParaRP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217">
              <a:defRPr/>
            </a:pPr>
            <a:fld id="{211F90E4-B54D-634F-995B-5A43DEA426D3}" type="slidenum">
              <a:rPr lang="en-US" smtClean="0">
                <a:solidFill>
                  <a:srgbClr val="FFFFFF"/>
                </a:solidFill>
              </a:rPr>
              <a:pPr defTabSz="914217">
                <a:defRPr/>
              </a:pPr>
              <a:t>‹#›</a:t>
            </a:fld>
            <a:endParaRPr lang="en-US" dirty="0">
              <a:solidFill>
                <a:srgbClr val="FFFFFF"/>
              </a:solidFill>
            </a:endParaRPr>
          </a:p>
        </p:txBody>
      </p:sp>
    </p:spTree>
    <p:extLst>
      <p:ext uri="{BB962C8B-B14F-4D97-AF65-F5344CB8AC3E}">
        <p14:creationId xmlns:p14="http://schemas.microsoft.com/office/powerpoint/2010/main" val="1373482825"/>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n tex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1E8D83F-BCB1-D445-A34C-6F506327761D}"/>
              </a:ext>
            </a:extLst>
          </p:cNvPr>
          <p:cNvSpPr>
            <a:spLocks noGrp="1"/>
          </p:cNvSpPr>
          <p:nvPr>
            <p:ph sz="quarter" idx="11"/>
          </p:nvPr>
        </p:nvSpPr>
        <p:spPr>
          <a:xfrm>
            <a:off x="428627" y="1571626"/>
            <a:ext cx="8262937" cy="3119438"/>
          </a:xfrm>
          <a:prstGeom prst="rect">
            <a:avLst/>
          </a:prstGeom>
        </p:spPr>
        <p:txBody>
          <a:bodyPr lIns="0" tIns="0" rIns="0" bIns="0"/>
          <a:lstStyle>
            <a:lvl1pPr>
              <a:defRPr sz="1750"/>
            </a:lvl1pPr>
            <a:lvl2pPr>
              <a:defRPr sz="1750"/>
            </a:lvl2pPr>
            <a:lvl3pPr>
              <a:defRPr sz="1750"/>
            </a:lvl3pPr>
            <a:lvl4pPr>
              <a:defRPr sz="1750"/>
            </a:lvl4pPr>
            <a:lvl5pPr>
              <a:defRPr sz="17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74212713-07F0-E94C-AC00-39F829815C92}"/>
              </a:ext>
            </a:extLst>
          </p:cNvPr>
          <p:cNvSpPr>
            <a:spLocks noGrp="1"/>
          </p:cNvSpPr>
          <p:nvPr>
            <p:ph type="body" sz="quarter" idx="12" hasCustomPrompt="1"/>
          </p:nvPr>
        </p:nvSpPr>
        <p:spPr>
          <a:xfrm>
            <a:off x="428627" y="452440"/>
            <a:ext cx="8262937" cy="1119187"/>
          </a:xfrm>
          <a:prstGeom prst="rect">
            <a:avLst/>
          </a:prstGeom>
        </p:spPr>
        <p:txBody>
          <a:bodyPr lIns="0" tIns="0" rIns="0" bIns="0"/>
          <a:lstStyle>
            <a:lvl1pPr>
              <a:defRPr sz="2500"/>
            </a:lvl1pPr>
          </a:lstStyle>
          <a:p>
            <a:pPr lvl="0"/>
            <a:r>
              <a:rPr lang="en-US" dirty="0"/>
              <a:t>Headline</a:t>
            </a:r>
          </a:p>
        </p:txBody>
      </p:sp>
      <p:sp>
        <p:nvSpPr>
          <p:cNvPr id="2" name="Footer Placeholder 1">
            <a:extLst>
              <a:ext uri="{FF2B5EF4-FFF2-40B4-BE49-F238E27FC236}">
                <a16:creationId xmlns:a16="http://schemas.microsoft.com/office/drawing/2014/main" id="{E53C23A7-9840-864E-A994-592EAB9B5210}"/>
              </a:ext>
            </a:extLst>
          </p:cNvPr>
          <p:cNvSpPr>
            <a:spLocks noGrp="1"/>
          </p:cNvSpPr>
          <p:nvPr>
            <p:ph type="ftr" sz="quarter" idx="13"/>
          </p:nvPr>
        </p:nvSpPr>
        <p:spPr/>
        <p:txBody>
          <a:bodyPr/>
          <a:lstStyle/>
          <a:p>
            <a:r>
              <a:rPr lang="en-US"/>
              <a:t>© 2019 IBM Corporation</a:t>
            </a:r>
            <a:endParaRPr lang="en-US" dirty="0"/>
          </a:p>
        </p:txBody>
      </p:sp>
    </p:spTree>
    <p:extLst>
      <p:ext uri="{BB962C8B-B14F-4D97-AF65-F5344CB8AC3E}">
        <p14:creationId xmlns:p14="http://schemas.microsoft.com/office/powerpoint/2010/main" val="709100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4572000" cy="2571751"/>
          </a:xfrm>
          <a:solidFill>
            <a:schemeClr val="bg1"/>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2"/>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4572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bg1"/>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0754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hit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hit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bg1"/>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6487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138"/>
        <p:cNvGrpSpPr/>
        <p:nvPr/>
      </p:nvGrpSpPr>
      <p:grpSpPr>
        <a:xfrm>
          <a:off x="0" y="0"/>
          <a:ext cx="0" cy="0"/>
          <a:chOff x="0" y="0"/>
          <a:chExt cx="0" cy="0"/>
        </a:xfrm>
      </p:grpSpPr>
      <p:sp>
        <p:nvSpPr>
          <p:cNvPr id="139" name="Google Shape;139;p3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32"/>
          <p:cNvSpPr txBox="1">
            <a:spLocks noGrp="1"/>
          </p:cNvSpPr>
          <p:nvPr>
            <p:ph type="body" idx="1"/>
          </p:nvPr>
        </p:nvSpPr>
        <p:spPr>
          <a:xfrm>
            <a:off x="826700" y="1233775"/>
            <a:ext cx="7490700" cy="32901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Overpass"/>
              <a:buChar char="●"/>
              <a:defRPr>
                <a:latin typeface="Overpass"/>
                <a:ea typeface="Overpass"/>
                <a:cs typeface="Overpass"/>
                <a:sym typeface="Overpass"/>
              </a:defRPr>
            </a:lvl1pPr>
            <a:lvl2pPr marL="914400" lvl="1" indent="-292100" rtl="0">
              <a:spcBef>
                <a:spcPts val="0"/>
              </a:spcBef>
              <a:spcAft>
                <a:spcPts val="0"/>
              </a:spcAft>
              <a:buSzPts val="1000"/>
              <a:buFont typeface="Overpass"/>
              <a:buChar char="○"/>
              <a:defRPr>
                <a:latin typeface="Overpass"/>
                <a:ea typeface="Overpass"/>
                <a:cs typeface="Overpass"/>
                <a:sym typeface="Overpass"/>
              </a:defRPr>
            </a:lvl2pPr>
            <a:lvl3pPr marL="1371600" lvl="2" indent="-292100" rtl="0">
              <a:spcBef>
                <a:spcPts val="0"/>
              </a:spcBef>
              <a:spcAft>
                <a:spcPts val="0"/>
              </a:spcAft>
              <a:buSzPts val="1000"/>
              <a:buFont typeface="Overpass"/>
              <a:buChar char="■"/>
              <a:defRPr>
                <a:latin typeface="Overpass"/>
                <a:ea typeface="Overpass"/>
                <a:cs typeface="Overpass"/>
                <a:sym typeface="Overpass"/>
              </a:defRPr>
            </a:lvl3pPr>
            <a:lvl4pPr marL="1828800" lvl="3" indent="-292100" rtl="0">
              <a:spcBef>
                <a:spcPts val="0"/>
              </a:spcBef>
              <a:spcAft>
                <a:spcPts val="0"/>
              </a:spcAft>
              <a:buSzPts val="1000"/>
              <a:buFont typeface="Overpass"/>
              <a:buChar char="●"/>
              <a:defRPr>
                <a:latin typeface="Overpass"/>
                <a:ea typeface="Overpass"/>
                <a:cs typeface="Overpass"/>
                <a:sym typeface="Overpass"/>
              </a:defRPr>
            </a:lvl4pPr>
            <a:lvl5pPr marL="2286000" lvl="4" indent="-292100" rtl="0">
              <a:spcBef>
                <a:spcPts val="0"/>
              </a:spcBef>
              <a:spcAft>
                <a:spcPts val="0"/>
              </a:spcAft>
              <a:buSzPts val="1000"/>
              <a:buFont typeface="Overpass"/>
              <a:buChar char="○"/>
              <a:defRPr>
                <a:latin typeface="Overpass"/>
                <a:ea typeface="Overpass"/>
                <a:cs typeface="Overpass"/>
                <a:sym typeface="Overpass"/>
              </a:defRPr>
            </a:lvl5pPr>
            <a:lvl6pPr marL="2743200" lvl="5" indent="-292100" rtl="0">
              <a:spcBef>
                <a:spcPts val="0"/>
              </a:spcBef>
              <a:spcAft>
                <a:spcPts val="0"/>
              </a:spcAft>
              <a:buSzPts val="1000"/>
              <a:buFont typeface="Overpass"/>
              <a:buChar char="■"/>
              <a:defRPr>
                <a:latin typeface="Overpass"/>
                <a:ea typeface="Overpass"/>
                <a:cs typeface="Overpass"/>
                <a:sym typeface="Overpass"/>
              </a:defRPr>
            </a:lvl6pPr>
            <a:lvl7pPr marL="3200400" lvl="6" indent="-292100" rtl="0">
              <a:spcBef>
                <a:spcPts val="0"/>
              </a:spcBef>
              <a:spcAft>
                <a:spcPts val="0"/>
              </a:spcAft>
              <a:buSzPts val="1000"/>
              <a:buFont typeface="Overpass"/>
              <a:buChar char="●"/>
              <a:defRPr>
                <a:latin typeface="Overpass"/>
                <a:ea typeface="Overpass"/>
                <a:cs typeface="Overpass"/>
                <a:sym typeface="Overpass"/>
              </a:defRPr>
            </a:lvl7pPr>
            <a:lvl8pPr marL="3657600" lvl="7" indent="-292100" rtl="0">
              <a:spcBef>
                <a:spcPts val="0"/>
              </a:spcBef>
              <a:spcAft>
                <a:spcPts val="0"/>
              </a:spcAft>
              <a:buSzPts val="1000"/>
              <a:buFont typeface="Overpass"/>
              <a:buChar char="○"/>
              <a:defRPr>
                <a:latin typeface="Overpass"/>
                <a:ea typeface="Overpass"/>
                <a:cs typeface="Overpass"/>
                <a:sym typeface="Overpass"/>
              </a:defRPr>
            </a:lvl8pPr>
            <a:lvl9pPr marL="4114800" lvl="8" indent="-292100" rtl="0">
              <a:spcBef>
                <a:spcPts val="0"/>
              </a:spcBef>
              <a:spcAft>
                <a:spcPts val="0"/>
              </a:spcAft>
              <a:buSzPts val="1000"/>
              <a:buFont typeface="Overpass"/>
              <a:buChar char="■"/>
              <a:defRPr>
                <a:latin typeface="Overpass"/>
                <a:ea typeface="Overpass"/>
                <a:cs typeface="Overpass"/>
                <a:sym typeface="Overpass"/>
              </a:defRPr>
            </a:lvl9pPr>
          </a:lstStyle>
          <a:p>
            <a:endParaRPr/>
          </a:p>
        </p:txBody>
      </p:sp>
      <p:sp>
        <p:nvSpPr>
          <p:cNvPr id="141" name="Google Shape;141;p3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9552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7708" y="4694108"/>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597" y="4690873"/>
            <a:ext cx="1920240" cy="266391"/>
          </a:xfrm>
          <a:prstGeom prst="rect">
            <a:avLst/>
          </a:prstGeom>
        </p:spPr>
      </p:pic>
    </p:spTree>
    <p:extLst>
      <p:ext uri="{BB962C8B-B14F-4D97-AF65-F5344CB8AC3E}">
        <p14:creationId xmlns:p14="http://schemas.microsoft.com/office/powerpoint/2010/main" val="1662883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7618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084686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20316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23257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53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407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7368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0867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086328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31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31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22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54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336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4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86051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53267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4307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1216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tx2"/>
          </a:solidFill>
        </p:spPr>
        <p:txBody>
          <a:bodyPr lIns="182880" tIns="137160" rIns="228600" bIns="228600"/>
          <a:lstStyle>
            <a:lvl1pPr>
              <a:lnSpc>
                <a:spcPts val="5400"/>
              </a:lnSpc>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2395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189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8257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9869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43735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5432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36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876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482517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13762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147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8570951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2890" y="2316752"/>
            <a:ext cx="1278220" cy="509996"/>
          </a:xfrm>
          <a:prstGeom prst="rect">
            <a:avLst/>
          </a:prstGeom>
        </p:spPr>
      </p:pic>
    </p:spTree>
    <p:extLst>
      <p:ext uri="{BB962C8B-B14F-4D97-AF65-F5344CB8AC3E}">
        <p14:creationId xmlns:p14="http://schemas.microsoft.com/office/powerpoint/2010/main" val="2259301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312515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0711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9041049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46201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4"/>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36490424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6"/>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33817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08047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1104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7736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dirty="0"/>
              <a:t>Click to edit Master text styles</a:t>
            </a:r>
          </a:p>
        </p:txBody>
      </p:sp>
    </p:spTree>
    <p:extLst>
      <p:ext uri="{BB962C8B-B14F-4D97-AF65-F5344CB8AC3E}">
        <p14:creationId xmlns:p14="http://schemas.microsoft.com/office/powerpoint/2010/main" val="35707773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58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3573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152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175530"/>
            <a:ext cx="4142164"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55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967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22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389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2"/>
            <a:ext cx="4572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10312" y="175530"/>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3062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4572000" cy="2571751"/>
          </a:xfrm>
          <a:solidFill>
            <a:schemeClr val="accent1"/>
          </a:solidFill>
        </p:spPr>
        <p:txBody>
          <a:bodyPr lIns="210312" tIns="173736" rIns="228600" bIns="228600"/>
          <a:lstStyle>
            <a:lvl1pPr>
              <a:lnSpc>
                <a:spcPts val="2800"/>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2570162"/>
            <a:ext cx="4572000" cy="2573337"/>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08888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2"/>
            <a:ext cx="2286000" cy="257333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2570162"/>
            <a:ext cx="2286000" cy="2573337"/>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9144000" cy="2569463"/>
          </a:xfrm>
          <a:solidFill>
            <a:schemeClr val="accent1"/>
          </a:solidFill>
        </p:spPr>
        <p:txBody>
          <a:bodyPr lIns="182880" tIns="137160" rIns="228600" bIns="228600"/>
          <a:lstStyle>
            <a:lvl1pPr>
              <a:lnSpc>
                <a:spcPts val="5400"/>
              </a:lnSpc>
              <a:defRPr sz="48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2"/>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2"/>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946359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89050"/>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980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2" y="3848100"/>
            <a:ext cx="4343402" cy="647700"/>
          </a:xfrm>
          <a:solidFill>
            <a:schemeClr val="accent1"/>
          </a:solidFill>
        </p:spPr>
        <p:txBody>
          <a:bodyPr lIns="219456" tIns="201168" rIns="228600" bIns="228600"/>
          <a:lstStyle>
            <a:lvl1pPr>
              <a:lnSpc>
                <a:spcPts val="1600"/>
              </a:lnSpc>
              <a:buClr>
                <a:schemeClr val="bg1"/>
              </a:buClr>
              <a:defRPr>
                <a:solidFill>
                  <a:schemeClr val="bg1"/>
                </a:solidFill>
              </a:defRPr>
            </a:lvl1pPr>
            <a:lvl2pPr>
              <a:lnSpc>
                <a:spcPts val="1600"/>
              </a:lnSpc>
              <a:buClr>
                <a:schemeClr val="bg1"/>
              </a:buClr>
              <a:defRPr sz="900">
                <a:solidFill>
                  <a:schemeClr val="bg1"/>
                </a:solidFill>
              </a:defRPr>
            </a:lvl2pPr>
            <a:lvl3pPr>
              <a:lnSpc>
                <a:spcPts val="1600"/>
              </a:lnSpc>
              <a:buClr>
                <a:schemeClr val="bg1"/>
              </a:buClr>
              <a:defRPr sz="900">
                <a:solidFill>
                  <a:schemeClr val="bg1"/>
                </a:solidFill>
              </a:defRPr>
            </a:lvl3pPr>
            <a:lvl4pPr>
              <a:lnSpc>
                <a:spcPts val="1600"/>
              </a:lnSpc>
              <a:buClr>
                <a:schemeClr val="bg1"/>
              </a:buClr>
              <a:defRPr sz="900">
                <a:solidFill>
                  <a:schemeClr val="bg1"/>
                </a:solidFill>
              </a:defRPr>
            </a:lvl4pPr>
            <a:lvl5pPr>
              <a:lnSpc>
                <a:spcPts val="1600"/>
              </a:lnSpc>
              <a:buClr>
                <a:schemeClr val="bg1"/>
              </a:buClr>
              <a:defRPr sz="9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7858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5148072"/>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2276168"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14753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886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927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6252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771499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2369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8064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0937382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2890" y="2318365"/>
            <a:ext cx="1278220" cy="506769"/>
          </a:xfrm>
          <a:prstGeom prst="rect">
            <a:avLst/>
          </a:prstGeom>
        </p:spPr>
      </p:pic>
    </p:spTree>
    <p:extLst>
      <p:ext uri="{BB962C8B-B14F-4D97-AF65-F5344CB8AC3E}">
        <p14:creationId xmlns:p14="http://schemas.microsoft.com/office/powerpoint/2010/main" val="3083475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10312" y="198826"/>
            <a:ext cx="4142232" cy="4296974"/>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7707" y="4694756"/>
            <a:ext cx="513796" cy="2037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597" y="4690872"/>
            <a:ext cx="1920240" cy="266393"/>
          </a:xfrm>
          <a:prstGeom prst="rect">
            <a:avLst/>
          </a:prstGeom>
        </p:spPr>
      </p:pic>
    </p:spTree>
    <p:extLst>
      <p:ext uri="{BB962C8B-B14F-4D97-AF65-F5344CB8AC3E}">
        <p14:creationId xmlns:p14="http://schemas.microsoft.com/office/powerpoint/2010/main" val="25005088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2329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theme" Target="../theme/theme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tx1"/>
                </a:solidFill>
                <a:latin typeface="IBM Plex Sans Light" panose="020B0403050000000000" pitchFamily="34" charset="77"/>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4057" r:id="rId33"/>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dirty="0"/>
              <a:t>Group Name / DOC ID / Month XX, 2018 / © 2018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398244318"/>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2062339"/>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39719678"/>
      </p:ext>
    </p:extLst>
  </p:cSld>
  <p:clrMap bg1="dk1" tx1="lt1" bg2="dk2" tx2="lt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 id="2147484044" r:id="rId20"/>
    <p:sldLayoutId id="2147484045" r:id="rId21"/>
    <p:sldLayoutId id="2147484046"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6" r:id="rId32"/>
  </p:sldLayoutIdLst>
  <p:hf hdr="0" dt="0"/>
  <p:txStyles>
    <p:titleStyle>
      <a:lvl1pPr algn="l" rtl="0" eaLnBrk="1" fontAlgn="base" hangingPunct="1">
        <a:lnSpc>
          <a:spcPts val="2800"/>
        </a:lnSpc>
        <a:spcBef>
          <a:spcPct val="0"/>
        </a:spcBef>
        <a:spcAft>
          <a:spcPts val="1800"/>
        </a:spcAft>
        <a:defRPr sz="24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bg1"/>
          </a:solidFill>
          <a:latin typeface="IBM Plex Sans" charset="0"/>
          <a:ea typeface="IBM Plex Sans" charset="0"/>
          <a:cs typeface="IBM Plex Sans" charset="0"/>
        </a:defRPr>
      </a:lvl1pPr>
      <a:lvl2pPr marL="171450" indent="-171450" algn="l" rtl="0" eaLnBrk="1" fontAlgn="base" hangingPunct="1">
        <a:lnSpc>
          <a:spcPts val="1600"/>
        </a:lnSpc>
        <a:spcBef>
          <a:spcPts val="0"/>
        </a:spcBef>
        <a:spcAft>
          <a:spcPts val="600"/>
        </a:spcAft>
        <a:buClr>
          <a:schemeClr val="bg1"/>
        </a:buClr>
        <a:buSzPct val="100000"/>
        <a:buFont typeface=".AppleSystemUIFont" charset="-120"/>
        <a:buChar char="–"/>
        <a:tabLst/>
        <a:defRPr sz="1200">
          <a:solidFill>
            <a:schemeClr val="bg1"/>
          </a:solidFill>
          <a:latin typeface="IBM Plex Sans" charset="0"/>
          <a:ea typeface="IBM Plex Sans" charset="0"/>
          <a:cs typeface="IBM Plex Sans" charset="0"/>
        </a:defRPr>
      </a:lvl2pPr>
      <a:lvl3pPr marL="342900" indent="-141288" algn="l" rtl="0" eaLnBrk="1" fontAlgn="base" hangingPunct="1">
        <a:lnSpc>
          <a:spcPts val="1600"/>
        </a:lnSpc>
        <a:spcBef>
          <a:spcPts val="0"/>
        </a:spcBef>
        <a:spcAft>
          <a:spcPts val="600"/>
        </a:spcAft>
        <a:buClr>
          <a:schemeClr val="bg1"/>
        </a:buClr>
        <a:buSzPct val="100000"/>
        <a:buFont typeface="Arial" panose="020B0604020202020204" pitchFamily="34" charset="0"/>
        <a:buChar char="•"/>
        <a:tabLst/>
        <a:defRPr sz="1200">
          <a:solidFill>
            <a:schemeClr val="bg1"/>
          </a:solidFill>
          <a:latin typeface="IBM Plex Sans" charset="0"/>
          <a:ea typeface="IBM Plex Sans" charset="0"/>
          <a:cs typeface="IBM Plex Sans" charset="0"/>
        </a:defRPr>
      </a:lvl3pPr>
      <a:lvl4pPr marL="628650" indent="-193675" algn="l" rtl="0" eaLnBrk="1" fontAlgn="base" hangingPunct="1">
        <a:lnSpc>
          <a:spcPts val="1600"/>
        </a:lnSpc>
        <a:spcBef>
          <a:spcPts val="0"/>
        </a:spcBef>
        <a:spcAft>
          <a:spcPts val="600"/>
        </a:spcAft>
        <a:buClr>
          <a:schemeClr val="bg1"/>
        </a:buClr>
        <a:buSzPct val="100000"/>
        <a:buFont typeface=".AppleSystemUIFont" charset="-120"/>
        <a:buChar char="–"/>
        <a:tabLst/>
        <a:defRPr sz="1200" baseline="0">
          <a:solidFill>
            <a:schemeClr val="bg1"/>
          </a:solidFill>
          <a:latin typeface="IBM Plex Sans" charset="0"/>
          <a:ea typeface="IBM Plex Sans" charset="0"/>
          <a:cs typeface="IBM Plex Sans" charset="0"/>
        </a:defRPr>
      </a:lvl4pPr>
      <a:lvl5pPr marL="803275" indent="-171450" algn="l" rtl="0" eaLnBrk="1" fontAlgn="base" hangingPunct="1">
        <a:lnSpc>
          <a:spcPts val="1600"/>
        </a:lnSpc>
        <a:spcBef>
          <a:spcPts val="0"/>
        </a:spcBef>
        <a:spcAft>
          <a:spcPts val="600"/>
        </a:spcAft>
        <a:buClr>
          <a:schemeClr val="bg1"/>
        </a:buClr>
        <a:buFont typeface=".AppleSystemUIFont" charset="-120"/>
        <a:buChar char="»"/>
        <a:tabLst/>
        <a:defRPr sz="12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 2019 IBM Corporation</a:t>
            </a:r>
          </a:p>
        </p:txBody>
      </p:sp>
    </p:spTree>
    <p:extLst>
      <p:ext uri="{BB962C8B-B14F-4D97-AF65-F5344CB8AC3E}">
        <p14:creationId xmlns:p14="http://schemas.microsoft.com/office/powerpoint/2010/main" val="2670654679"/>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 id="2147484091" r:id="rId33"/>
    <p:sldLayoutId id="2147484092" r:id="rId34"/>
    <p:sldLayoutId id="2147484093" r:id="rId35"/>
    <p:sldLayoutId id="2147484094" r:id="rId36"/>
    <p:sldLayoutId id="2147484095"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3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F202B92-07CD-476A-9153-D0238D20B8BD}"/>
              </a:ext>
            </a:extLst>
          </p:cNvPr>
          <p:cNvPicPr>
            <a:picLocks noChangeAspect="1" noChangeArrowheads="1"/>
          </p:cNvPicPr>
          <p:nvPr/>
        </p:nvPicPr>
        <p:blipFill rotWithShape="1">
          <a:blip r:embed="rId3" cstate="hqprint">
            <a:alphaModFix amt="85000"/>
            <a:extLst>
              <a:ext uri="{28A0092B-C50C-407E-A947-70E740481C1C}">
                <a14:useLocalDpi xmlns:a14="http://schemas.microsoft.com/office/drawing/2010/main"/>
              </a:ext>
            </a:extLst>
          </a:blip>
          <a:srcRect/>
          <a:stretch/>
        </p:blipFill>
        <p:spPr bwMode="auto">
          <a:xfrm flipH="1">
            <a:off x="0" y="0"/>
            <a:ext cx="914691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3226CC7-8A93-9046-8ABB-4BD0949AFBFE}"/>
              </a:ext>
            </a:extLst>
          </p:cNvPr>
          <p:cNvSpPr>
            <a:spLocks noGrp="1"/>
          </p:cNvSpPr>
          <p:nvPr>
            <p:ph type="ftr" sz="quarter" idx="10"/>
          </p:nvPr>
        </p:nvSpPr>
        <p:spPr/>
        <p:txBody>
          <a:bodyPr/>
          <a:lstStyle/>
          <a:p>
            <a:pPr defTabSz="685783">
              <a:defRPr/>
            </a:pPr>
            <a:r>
              <a:rPr lang="en-US" dirty="0">
                <a:solidFill>
                  <a:srgbClr val="000000"/>
                </a:solidFill>
                <a:latin typeface="IBM Plex Sans"/>
              </a:rPr>
              <a:t>IBM Cloud / © 2020 IBM Corporation</a:t>
            </a:r>
          </a:p>
        </p:txBody>
      </p:sp>
      <p:pic>
        <p:nvPicPr>
          <p:cNvPr id="7" name="Picture 6">
            <a:extLst>
              <a:ext uri="{FF2B5EF4-FFF2-40B4-BE49-F238E27FC236}">
                <a16:creationId xmlns:a16="http://schemas.microsoft.com/office/drawing/2014/main" id="{33C6F110-803E-4FD8-8929-E3ACCCE82A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40138" y="4227270"/>
            <a:ext cx="2606778" cy="1012920"/>
          </a:xfrm>
          <a:prstGeom prst="rect">
            <a:avLst/>
          </a:prstGeom>
        </p:spPr>
      </p:pic>
      <p:sp>
        <p:nvSpPr>
          <p:cNvPr id="2" name="Title 1">
            <a:extLst>
              <a:ext uri="{FF2B5EF4-FFF2-40B4-BE49-F238E27FC236}">
                <a16:creationId xmlns:a16="http://schemas.microsoft.com/office/drawing/2014/main" id="{0AE1713F-525D-8947-AED0-EC50A6BB29F9}"/>
              </a:ext>
            </a:extLst>
          </p:cNvPr>
          <p:cNvSpPr>
            <a:spLocks noGrp="1"/>
          </p:cNvSpPr>
          <p:nvPr>
            <p:ph type="title"/>
          </p:nvPr>
        </p:nvSpPr>
        <p:spPr>
          <a:xfrm>
            <a:off x="228600" y="244549"/>
            <a:ext cx="8759414" cy="1387049"/>
          </a:xfrm>
        </p:spPr>
        <p:txBody>
          <a:bodyPr/>
          <a:lstStyle/>
          <a:p>
            <a:r>
              <a:rPr lang="en-US" sz="3200" b="1" dirty="0">
                <a:latin typeface="IBM Plex Sans ExtraLight" panose="020B0303050203000203" pitchFamily="34" charset="0"/>
              </a:rPr>
              <a:t>Cloud Native Workshop</a:t>
            </a:r>
            <a:br>
              <a:rPr lang="en-US" sz="3200" b="1" dirty="0">
                <a:latin typeface="IBM Plex Sans ExtraLight" panose="020B0303050203000203" pitchFamily="34" charset="0"/>
              </a:rPr>
            </a:br>
            <a:br>
              <a:rPr lang="en-US" sz="3200" b="1" dirty="0">
                <a:latin typeface="IBM Plex Sans ExtraLight" panose="020B0303050203000203" pitchFamily="34" charset="0"/>
              </a:rPr>
            </a:br>
            <a:r>
              <a:rPr lang="en-US" sz="2700" b="1" dirty="0">
                <a:latin typeface="IBM Plex Sans ExtraLight" panose="020B0303050203000203" pitchFamily="34" charset="0"/>
              </a:rPr>
              <a:t>What is Cloud Native?</a:t>
            </a:r>
            <a:endParaRPr lang="en-US" sz="2000" dirty="0">
              <a:solidFill>
                <a:schemeClr val="bg1"/>
              </a:solidFill>
              <a:latin typeface="IBM Plex Sans ExtraLight" panose="020B0303050203000203" pitchFamily="34" charset="0"/>
            </a:endParaRPr>
          </a:p>
        </p:txBody>
      </p:sp>
      <p:sp>
        <p:nvSpPr>
          <p:cNvPr id="6" name="Title 1">
            <a:extLst>
              <a:ext uri="{FF2B5EF4-FFF2-40B4-BE49-F238E27FC236}">
                <a16:creationId xmlns:a16="http://schemas.microsoft.com/office/drawing/2014/main" id="{105BCF09-6337-2A46-9957-689C9B710F4C}"/>
              </a:ext>
            </a:extLst>
          </p:cNvPr>
          <p:cNvSpPr txBox="1">
            <a:spLocks/>
          </p:cNvSpPr>
          <p:nvPr/>
        </p:nvSpPr>
        <p:spPr>
          <a:xfrm>
            <a:off x="228600" y="2116220"/>
            <a:ext cx="6971098" cy="77069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defTabSz="457189"/>
            <a:r>
              <a:rPr lang="en-US" sz="1600" dirty="0">
                <a:solidFill>
                  <a:srgbClr val="FFFFFF"/>
                </a:solidFill>
                <a:latin typeface="IBM Plex Sans"/>
                <a:sym typeface="Arial"/>
              </a:rPr>
              <a:t>IBM Hybrid Cloud Ecosystem</a:t>
            </a:r>
          </a:p>
          <a:p>
            <a:pPr defTabSz="457189"/>
            <a:r>
              <a:rPr lang="en-US" sz="1600" dirty="0">
                <a:solidFill>
                  <a:srgbClr val="FFFFFF"/>
                </a:solidFill>
                <a:latin typeface="IBM Plex Sans"/>
                <a:sym typeface="Arial"/>
              </a:rPr>
              <a:t>Ecosystem Labs</a:t>
            </a:r>
          </a:p>
        </p:txBody>
      </p:sp>
    </p:spTree>
    <p:extLst>
      <p:ext uri="{BB962C8B-B14F-4D97-AF65-F5344CB8AC3E}">
        <p14:creationId xmlns:p14="http://schemas.microsoft.com/office/powerpoint/2010/main" val="19837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228599" y="201168"/>
            <a:ext cx="8271272" cy="381000"/>
          </a:xfrm>
        </p:spPr>
        <p:txBody>
          <a:bodyPr>
            <a:noAutofit/>
          </a:bodyPr>
          <a:lstStyle/>
          <a:p>
            <a:r>
              <a:rPr lang="en-US" dirty="0"/>
              <a:t>Cultural change considerations</a:t>
            </a:r>
          </a:p>
        </p:txBody>
      </p:sp>
      <p:sp>
        <p:nvSpPr>
          <p:cNvPr id="3" name="Text Placeholder 2">
            <a:extLst>
              <a:ext uri="{FF2B5EF4-FFF2-40B4-BE49-F238E27FC236}">
                <a16:creationId xmlns:a16="http://schemas.microsoft.com/office/drawing/2014/main" id="{C912401D-DB11-EC42-AC24-799871FE3E28}"/>
              </a:ext>
            </a:extLst>
          </p:cNvPr>
          <p:cNvSpPr>
            <a:spLocks noGrp="1"/>
          </p:cNvSpPr>
          <p:nvPr>
            <p:ph type="body" idx="4294967295"/>
          </p:nvPr>
        </p:nvSpPr>
        <p:spPr>
          <a:xfrm>
            <a:off x="436364" y="922077"/>
            <a:ext cx="8271272" cy="4079522"/>
          </a:xfrm>
          <a:prstGeom prst="rect">
            <a:avLst/>
          </a:prstGeom>
        </p:spPr>
        <p:txBody>
          <a:bodyPr>
            <a:normAutofit fontScale="62500" lnSpcReduction="20000"/>
          </a:bodyPr>
          <a:lstStyle/>
          <a:p>
            <a:pPr lvl="1">
              <a:buFont typeface="Arial" panose="020B0604020202020204" pitchFamily="34" charset="0"/>
              <a:buChar char="•"/>
            </a:pPr>
            <a:r>
              <a:rPr lang="en-US" sz="2175" b="1" dirty="0"/>
              <a:t>Smaller  teams with broader scope</a:t>
            </a:r>
          </a:p>
          <a:p>
            <a:pPr marL="828682" lvl="1" indent="-342900">
              <a:buFont typeface="Arial" panose="020B0604020202020204" pitchFamily="34" charset="0"/>
              <a:buChar char="•"/>
            </a:pPr>
            <a:r>
              <a:rPr lang="en-US" sz="1950" dirty="0"/>
              <a:t>Mini end to end development orgs in each team vs large silos across the entire development team</a:t>
            </a:r>
          </a:p>
          <a:p>
            <a:pPr lvl="1">
              <a:buFont typeface="Arial" panose="020B0604020202020204" pitchFamily="34" charset="0"/>
              <a:buChar char="•"/>
            </a:pPr>
            <a:r>
              <a:rPr lang="en-US" sz="2175" b="1" dirty="0"/>
              <a:t>Top down support with bottom up execution</a:t>
            </a:r>
          </a:p>
          <a:p>
            <a:pPr marL="871544" lvl="1" indent="-385763">
              <a:buFont typeface="Arial" panose="020B0604020202020204" pitchFamily="34" charset="0"/>
              <a:buChar char="•"/>
            </a:pPr>
            <a:r>
              <a:rPr lang="en-US" sz="1950" dirty="0"/>
              <a:t>Change can’t happen effectively w/o executive sponsorship </a:t>
            </a:r>
          </a:p>
          <a:p>
            <a:pPr marL="871544" lvl="1" indent="-385763">
              <a:buFont typeface="Arial" panose="020B0604020202020204" pitchFamily="34" charset="0"/>
              <a:buChar char="•"/>
            </a:pPr>
            <a:r>
              <a:rPr lang="en-US" sz="1950" dirty="0"/>
              <a:t>Change needs to be executed at the smallest organizational unit to take hold</a:t>
            </a:r>
          </a:p>
          <a:p>
            <a:pPr lvl="1">
              <a:buFont typeface="Arial" panose="020B0604020202020204" pitchFamily="34" charset="0"/>
              <a:buChar char="•"/>
            </a:pPr>
            <a:r>
              <a:rPr lang="en-US" sz="2175" b="1" dirty="0"/>
              <a:t>Teams own all metrics related to  operations  and development</a:t>
            </a:r>
          </a:p>
          <a:p>
            <a:pPr marL="871544" lvl="1" indent="-385763">
              <a:buFont typeface="Arial" panose="020B0604020202020204" pitchFamily="34" charset="0"/>
              <a:buChar char="•"/>
            </a:pPr>
            <a:r>
              <a:rPr lang="en-US" sz="1950" dirty="0"/>
              <a:t>Have to  minimize downtime +  number of bugs while also  maximizing the rate at which needed  features are added and minimizing the  time to market of those  new features</a:t>
            </a:r>
          </a:p>
          <a:p>
            <a:pPr lvl="1">
              <a:buFont typeface="Arial" panose="020B0604020202020204" pitchFamily="34" charset="0"/>
              <a:buChar char="•"/>
            </a:pPr>
            <a:r>
              <a:rPr lang="en-US" sz="2175" b="1" dirty="0"/>
              <a:t>Trust</a:t>
            </a:r>
          </a:p>
          <a:p>
            <a:pPr marL="871544" lvl="1" indent="-385763">
              <a:buFont typeface="Arial" panose="020B0604020202020204" pitchFamily="34" charset="0"/>
              <a:buChar char="•"/>
            </a:pPr>
            <a:r>
              <a:rPr lang="en-US" sz="1950" dirty="0"/>
              <a:t>Teams need to build trust with other teams that they collaborate with rather than relying on  one size fits all  checklists and rules</a:t>
            </a:r>
          </a:p>
          <a:p>
            <a:pPr lvl="1">
              <a:buFont typeface="Arial" panose="020B0604020202020204" pitchFamily="34" charset="0"/>
              <a:buChar char="•"/>
            </a:pPr>
            <a:r>
              <a:rPr lang="en-US" sz="2175" b="1" dirty="0"/>
              <a:t>Reward based on results not compliance</a:t>
            </a:r>
          </a:p>
          <a:p>
            <a:pPr marL="871544" lvl="1" indent="-385763">
              <a:buFont typeface="Arial" panose="020B0604020202020204" pitchFamily="34" charset="0"/>
              <a:buChar char="•"/>
            </a:pPr>
            <a:r>
              <a:rPr lang="en-US" sz="1950" dirty="0"/>
              <a:t>Cultures only change when people are measured and rewarded for outcomes consistent with the changes</a:t>
            </a:r>
          </a:p>
          <a:p>
            <a:pPr marL="871544" lvl="1" indent="-385763">
              <a:buFont typeface="Arial" panose="020B0604020202020204" pitchFamily="34" charset="0"/>
              <a:buChar char="•"/>
            </a:pPr>
            <a:r>
              <a:rPr lang="en-US" sz="1950" dirty="0"/>
              <a:t>Smaller more autonomous teams work better with less central micromanagement and more focus on broad measurable  goals</a:t>
            </a:r>
            <a:endParaRPr lang="en-US" dirty="0"/>
          </a:p>
        </p:txBody>
      </p:sp>
    </p:spTree>
    <p:extLst>
      <p:ext uri="{BB962C8B-B14F-4D97-AF65-F5344CB8AC3E}">
        <p14:creationId xmlns:p14="http://schemas.microsoft.com/office/powerpoint/2010/main" val="328752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950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566E-C4A2-C24F-A386-48D33AFC3CEB}"/>
              </a:ext>
            </a:extLst>
          </p:cNvPr>
          <p:cNvSpPr>
            <a:spLocks noGrp="1"/>
          </p:cNvSpPr>
          <p:nvPr>
            <p:ph type="title"/>
          </p:nvPr>
        </p:nvSpPr>
        <p:spPr/>
        <p:txBody>
          <a:bodyPr/>
          <a:lstStyle/>
          <a:p>
            <a:r>
              <a:rPr lang="en-US" dirty="0"/>
              <a:t>CNCF Cloud Native Definition</a:t>
            </a:r>
          </a:p>
        </p:txBody>
      </p:sp>
      <p:sp>
        <p:nvSpPr>
          <p:cNvPr id="3" name="Slide Number Placeholder 2">
            <a:extLst>
              <a:ext uri="{FF2B5EF4-FFF2-40B4-BE49-F238E27FC236}">
                <a16:creationId xmlns:a16="http://schemas.microsoft.com/office/drawing/2014/main" id="{4455A048-F9A1-2A41-BBBF-E81085DF2BDE}"/>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4" name="Text Placeholder 3">
            <a:extLst>
              <a:ext uri="{FF2B5EF4-FFF2-40B4-BE49-F238E27FC236}">
                <a16:creationId xmlns:a16="http://schemas.microsoft.com/office/drawing/2014/main" id="{2308B6D7-C4FD-5748-9002-3E5705A95EB9}"/>
              </a:ext>
            </a:extLst>
          </p:cNvPr>
          <p:cNvSpPr>
            <a:spLocks noGrp="1"/>
          </p:cNvSpPr>
          <p:nvPr>
            <p:ph type="body" sz="quarter" idx="12"/>
          </p:nvPr>
        </p:nvSpPr>
        <p:spPr/>
        <p:txBody>
          <a:bodyPr/>
          <a:lstStyle/>
          <a:p>
            <a:pPr>
              <a:lnSpc>
                <a:spcPct val="125000"/>
              </a:lnSpc>
            </a:pPr>
            <a:r>
              <a:rPr lang="en-US" sz="1400" dirty="0"/>
              <a:t>Cloud-native technologies empower organizations to build and run scalable applications in modern, dynamic environments such as public, private, and hybrid clouds. Containers, service meshes, microservices, immutable infrastructure, and declarative APIs exemplify this approach.</a:t>
            </a:r>
          </a:p>
          <a:p>
            <a:pPr>
              <a:lnSpc>
                <a:spcPct val="125000"/>
              </a:lnSpc>
            </a:pPr>
            <a:r>
              <a:rPr lang="en-US" sz="1400" dirty="0"/>
              <a:t>These techniques enable loosely coupled systems that are resilient, manageable, and observable. Combined with robust automation, they allow engineers to make high-impact changes frequently and predictably with minimal toil.</a:t>
            </a:r>
          </a:p>
        </p:txBody>
      </p:sp>
      <p:pic>
        <p:nvPicPr>
          <p:cNvPr id="7" name="Picture 6" descr="Logo, company name&#10;&#10;Description automatically generated">
            <a:extLst>
              <a:ext uri="{FF2B5EF4-FFF2-40B4-BE49-F238E27FC236}">
                <a16:creationId xmlns:a16="http://schemas.microsoft.com/office/drawing/2014/main" id="{0909FAF1-2590-6247-A39A-61F8EAF08187}"/>
              </a:ext>
            </a:extLst>
          </p:cNvPr>
          <p:cNvPicPr>
            <a:picLocks noChangeAspect="1"/>
          </p:cNvPicPr>
          <p:nvPr/>
        </p:nvPicPr>
        <p:blipFill>
          <a:blip r:embed="rId2"/>
          <a:stretch>
            <a:fillRect/>
          </a:stretch>
        </p:blipFill>
        <p:spPr>
          <a:xfrm>
            <a:off x="548936" y="1382835"/>
            <a:ext cx="3803608" cy="2758342"/>
          </a:xfrm>
          <a:prstGeom prst="rect">
            <a:avLst/>
          </a:prstGeom>
        </p:spPr>
      </p:pic>
    </p:spTree>
    <p:extLst>
      <p:ext uri="{BB962C8B-B14F-4D97-AF65-F5344CB8AC3E}">
        <p14:creationId xmlns:p14="http://schemas.microsoft.com/office/powerpoint/2010/main" val="362427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8FD3A5-7948-064C-A8A8-C71FC1B2215D}"/>
              </a:ext>
            </a:extLst>
          </p:cNvPr>
          <p:cNvSpPr>
            <a:spLocks noGrp="1"/>
          </p:cNvSpPr>
          <p:nvPr>
            <p:ph type="title"/>
          </p:nvPr>
        </p:nvSpPr>
        <p:spPr>
          <a:xfrm>
            <a:off x="210312" y="175530"/>
            <a:ext cx="8705020" cy="472170"/>
          </a:xfrm>
        </p:spPr>
        <p:txBody>
          <a:bodyPr/>
          <a:lstStyle/>
          <a:p>
            <a:r>
              <a:rPr lang="en-US" dirty="0"/>
              <a:t>What is Cloud-Native?</a:t>
            </a:r>
          </a:p>
        </p:txBody>
      </p:sp>
      <p:sp>
        <p:nvSpPr>
          <p:cNvPr id="3" name="Slide Number Placeholder 2">
            <a:extLst>
              <a:ext uri="{FF2B5EF4-FFF2-40B4-BE49-F238E27FC236}">
                <a16:creationId xmlns:a16="http://schemas.microsoft.com/office/drawing/2014/main" id="{C8A99B57-C9A5-DD41-8DCE-403E885EFE3C}"/>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10" name="Text Placeholder 9">
            <a:extLst>
              <a:ext uri="{FF2B5EF4-FFF2-40B4-BE49-F238E27FC236}">
                <a16:creationId xmlns:a16="http://schemas.microsoft.com/office/drawing/2014/main" id="{81823B6A-73DE-B44E-864A-6DEF890350D0}"/>
              </a:ext>
            </a:extLst>
          </p:cNvPr>
          <p:cNvSpPr>
            <a:spLocks noGrp="1"/>
          </p:cNvSpPr>
          <p:nvPr>
            <p:ph type="body" sz="quarter" idx="13"/>
          </p:nvPr>
        </p:nvSpPr>
        <p:spPr>
          <a:xfrm>
            <a:off x="219456" y="1420130"/>
            <a:ext cx="4334922" cy="3367770"/>
          </a:xfrm>
        </p:spPr>
        <p:txBody>
          <a:bodyPr/>
          <a:lstStyle/>
          <a:p>
            <a:pPr marL="171450" indent="-171450">
              <a:lnSpc>
                <a:spcPct val="150000"/>
              </a:lnSpc>
              <a:buFont typeface="Arial" panose="020B0604020202020204" pitchFamily="34" charset="0"/>
              <a:buChar char="•"/>
            </a:pPr>
            <a:r>
              <a:rPr lang="en-US" dirty="0"/>
              <a:t>Discrete and reusable components known as microservices.</a:t>
            </a:r>
          </a:p>
          <a:p>
            <a:pPr marL="171450" indent="-171450">
              <a:lnSpc>
                <a:spcPct val="150000"/>
              </a:lnSpc>
              <a:buFont typeface="Arial" panose="020B0604020202020204" pitchFamily="34" charset="0"/>
              <a:buChar char="•"/>
            </a:pPr>
            <a:r>
              <a:rPr lang="en-US" dirty="0"/>
              <a:t>Microservices act as building blocks and are often packaged in containers.</a:t>
            </a:r>
          </a:p>
          <a:p>
            <a:pPr marL="171450" indent="-171450">
              <a:lnSpc>
                <a:spcPct val="150000"/>
              </a:lnSpc>
              <a:buFont typeface="Arial" panose="020B0604020202020204" pitchFamily="34" charset="0"/>
              <a:buChar char="•"/>
            </a:pPr>
            <a:r>
              <a:rPr lang="en-US" dirty="0"/>
              <a:t>Microservices work together as a whole to comprise an application. </a:t>
            </a:r>
          </a:p>
          <a:p>
            <a:pPr marL="171450" indent="-171450">
              <a:lnSpc>
                <a:spcPct val="150000"/>
              </a:lnSpc>
              <a:buFont typeface="Arial" panose="020B0604020202020204" pitchFamily="34" charset="0"/>
              <a:buChar char="•"/>
            </a:pPr>
            <a:r>
              <a:rPr lang="en-US" dirty="0"/>
              <a:t>Each microservice can be independently scaled, continuously improved, and quickly iterated through automation and orchestration processes.</a:t>
            </a:r>
          </a:p>
          <a:p>
            <a:pPr marL="171450" indent="-171450">
              <a:lnSpc>
                <a:spcPct val="150000"/>
              </a:lnSpc>
              <a:buFont typeface="Arial" panose="020B0604020202020204" pitchFamily="34" charset="0"/>
              <a:buChar char="•"/>
            </a:pPr>
            <a:r>
              <a:rPr lang="en-US" dirty="0"/>
              <a:t>The flexibility of each microservice adds to the agility and continuous improvement of cloud-native applications.</a:t>
            </a:r>
          </a:p>
        </p:txBody>
      </p:sp>
      <p:sp>
        <p:nvSpPr>
          <p:cNvPr id="11" name="Title 7">
            <a:extLst>
              <a:ext uri="{FF2B5EF4-FFF2-40B4-BE49-F238E27FC236}">
                <a16:creationId xmlns:a16="http://schemas.microsoft.com/office/drawing/2014/main" id="{CE603280-07F4-7148-9EA9-8F0A263AC59A}"/>
              </a:ext>
            </a:extLst>
          </p:cNvPr>
          <p:cNvSpPr txBox="1">
            <a:spLocks/>
          </p:cNvSpPr>
          <p:nvPr/>
        </p:nvSpPr>
        <p:spPr>
          <a:xfrm>
            <a:off x="210312" y="778780"/>
            <a:ext cx="8705020" cy="510270"/>
          </a:xfrm>
          <a:prstGeom prst="rect">
            <a:avLst/>
          </a:prstGeom>
        </p:spPr>
        <p:txBody>
          <a:bodyPr vert="horz" lIns="0" tIns="0" rIns="0" bIns="0" rtlCol="0" anchor="t">
            <a:noAutofit/>
          </a:bodyPr>
          <a:lst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lnSpc>
                <a:spcPct val="100000"/>
              </a:lnSpc>
            </a:pPr>
            <a:r>
              <a:rPr lang="en-US" sz="1600" kern="0" dirty="0"/>
              <a:t>Cloud-native is about how we build and run applications to take full advantage of cloud computing</a:t>
            </a:r>
          </a:p>
        </p:txBody>
      </p:sp>
      <p:grpSp>
        <p:nvGrpSpPr>
          <p:cNvPr id="12" name="Group 11">
            <a:extLst>
              <a:ext uri="{FF2B5EF4-FFF2-40B4-BE49-F238E27FC236}">
                <a16:creationId xmlns:a16="http://schemas.microsoft.com/office/drawing/2014/main" id="{B43B5883-4719-144F-8724-0EE4CFF380D7}"/>
              </a:ext>
            </a:extLst>
          </p:cNvPr>
          <p:cNvGrpSpPr/>
          <p:nvPr/>
        </p:nvGrpSpPr>
        <p:grpSpPr>
          <a:xfrm>
            <a:off x="4686300" y="1289050"/>
            <a:ext cx="4358817" cy="3252060"/>
            <a:chOff x="2951315" y="784424"/>
            <a:chExt cx="5381625" cy="3781425"/>
          </a:xfrm>
        </p:grpSpPr>
        <p:pic>
          <p:nvPicPr>
            <p:cNvPr id="13" name="Picture 12">
              <a:extLst>
                <a:ext uri="{FF2B5EF4-FFF2-40B4-BE49-F238E27FC236}">
                  <a16:creationId xmlns:a16="http://schemas.microsoft.com/office/drawing/2014/main" id="{9C6DCC5D-74D5-FC42-AB7A-824924DF09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1315" y="784424"/>
              <a:ext cx="5381625" cy="3781425"/>
            </a:xfrm>
            <a:prstGeom prst="rect">
              <a:avLst/>
            </a:prstGeom>
          </p:spPr>
        </p:pic>
        <p:pic>
          <p:nvPicPr>
            <p:cNvPr id="14" name="Picture 13">
              <a:extLst>
                <a:ext uri="{FF2B5EF4-FFF2-40B4-BE49-F238E27FC236}">
                  <a16:creationId xmlns:a16="http://schemas.microsoft.com/office/drawing/2014/main" id="{C400737A-4E25-D54A-8BF2-03F4AEBAD6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47896" y="1566613"/>
              <a:ext cx="405351" cy="361643"/>
            </a:xfrm>
            <a:prstGeom prst="rect">
              <a:avLst/>
            </a:prstGeom>
          </p:spPr>
        </p:pic>
        <p:pic>
          <p:nvPicPr>
            <p:cNvPr id="15" name="Picture 14">
              <a:extLst>
                <a:ext uri="{FF2B5EF4-FFF2-40B4-BE49-F238E27FC236}">
                  <a16:creationId xmlns:a16="http://schemas.microsoft.com/office/drawing/2014/main" id="{5D899657-42EE-A54F-9C31-FEAA1C91CF3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71647" y="3488931"/>
              <a:ext cx="405351" cy="361643"/>
            </a:xfrm>
            <a:prstGeom prst="rect">
              <a:avLst/>
            </a:prstGeom>
          </p:spPr>
        </p:pic>
        <p:pic>
          <p:nvPicPr>
            <p:cNvPr id="16" name="Picture 15">
              <a:extLst>
                <a:ext uri="{FF2B5EF4-FFF2-40B4-BE49-F238E27FC236}">
                  <a16:creationId xmlns:a16="http://schemas.microsoft.com/office/drawing/2014/main" id="{1F8407C0-6215-5148-B917-0797E8A5DF7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9828" y="1505091"/>
              <a:ext cx="405351" cy="361643"/>
            </a:xfrm>
            <a:prstGeom prst="rect">
              <a:avLst/>
            </a:prstGeom>
          </p:spPr>
        </p:pic>
        <p:pic>
          <p:nvPicPr>
            <p:cNvPr id="17" name="Picture 16">
              <a:extLst>
                <a:ext uri="{FF2B5EF4-FFF2-40B4-BE49-F238E27FC236}">
                  <a16:creationId xmlns:a16="http://schemas.microsoft.com/office/drawing/2014/main" id="{04012A17-7F11-F446-83E0-831E4785C4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9828" y="2695534"/>
              <a:ext cx="405351" cy="361643"/>
            </a:xfrm>
            <a:prstGeom prst="rect">
              <a:avLst/>
            </a:prstGeom>
          </p:spPr>
        </p:pic>
        <p:pic>
          <p:nvPicPr>
            <p:cNvPr id="18" name="Picture 17">
              <a:extLst>
                <a:ext uri="{FF2B5EF4-FFF2-40B4-BE49-F238E27FC236}">
                  <a16:creationId xmlns:a16="http://schemas.microsoft.com/office/drawing/2014/main" id="{53B801CE-DCEC-D244-8C91-938696119C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14639" y="1514878"/>
              <a:ext cx="405351" cy="361643"/>
            </a:xfrm>
            <a:prstGeom prst="rect">
              <a:avLst/>
            </a:prstGeom>
          </p:spPr>
        </p:pic>
        <p:pic>
          <p:nvPicPr>
            <p:cNvPr id="19" name="Picture 18">
              <a:extLst>
                <a:ext uri="{FF2B5EF4-FFF2-40B4-BE49-F238E27FC236}">
                  <a16:creationId xmlns:a16="http://schemas.microsoft.com/office/drawing/2014/main" id="{B402F543-9A82-BC4C-A4E1-7E14E056CE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22764" y="1961556"/>
              <a:ext cx="405351" cy="361643"/>
            </a:xfrm>
            <a:prstGeom prst="rect">
              <a:avLst/>
            </a:prstGeom>
          </p:spPr>
        </p:pic>
        <p:pic>
          <p:nvPicPr>
            <p:cNvPr id="20" name="Picture 19">
              <a:extLst>
                <a:ext uri="{FF2B5EF4-FFF2-40B4-BE49-F238E27FC236}">
                  <a16:creationId xmlns:a16="http://schemas.microsoft.com/office/drawing/2014/main" id="{E0A1652B-219A-7D43-9A7E-64932CA4E1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14639" y="3308110"/>
              <a:ext cx="405351" cy="361643"/>
            </a:xfrm>
            <a:prstGeom prst="rect">
              <a:avLst/>
            </a:prstGeom>
          </p:spPr>
        </p:pic>
        <p:pic>
          <p:nvPicPr>
            <p:cNvPr id="21" name="Picture 20">
              <a:extLst>
                <a:ext uri="{FF2B5EF4-FFF2-40B4-BE49-F238E27FC236}">
                  <a16:creationId xmlns:a16="http://schemas.microsoft.com/office/drawing/2014/main" id="{A07816B3-F93E-B249-A65F-2C4B32B198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03235" y="3269049"/>
              <a:ext cx="405351" cy="361643"/>
            </a:xfrm>
            <a:prstGeom prst="rect">
              <a:avLst/>
            </a:prstGeom>
          </p:spPr>
        </p:pic>
        <p:pic>
          <p:nvPicPr>
            <p:cNvPr id="22" name="Picture 21">
              <a:extLst>
                <a:ext uri="{FF2B5EF4-FFF2-40B4-BE49-F238E27FC236}">
                  <a16:creationId xmlns:a16="http://schemas.microsoft.com/office/drawing/2014/main" id="{17E3BCC4-497B-4D4E-B609-51808D8DA41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34467" y="3996226"/>
              <a:ext cx="675066" cy="361643"/>
            </a:xfrm>
            <a:prstGeom prst="rect">
              <a:avLst/>
            </a:prstGeom>
          </p:spPr>
        </p:pic>
      </p:grpSp>
    </p:spTree>
    <p:extLst>
      <p:ext uri="{BB962C8B-B14F-4D97-AF65-F5344CB8AC3E}">
        <p14:creationId xmlns:p14="http://schemas.microsoft.com/office/powerpoint/2010/main" val="242291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3DA-A929-5B41-895A-DEB9BC5C392A}"/>
              </a:ext>
            </a:extLst>
          </p:cNvPr>
          <p:cNvSpPr>
            <a:spLocks noGrp="1"/>
          </p:cNvSpPr>
          <p:nvPr>
            <p:ph type="title"/>
          </p:nvPr>
        </p:nvSpPr>
        <p:spPr>
          <a:xfrm>
            <a:off x="228600" y="201168"/>
            <a:ext cx="8449733" cy="381000"/>
          </a:xfrm>
        </p:spPr>
        <p:txBody>
          <a:bodyPr>
            <a:noAutofit/>
          </a:bodyPr>
          <a:lstStyle/>
          <a:p>
            <a:r>
              <a:rPr lang="en-US" dirty="0"/>
              <a:t>Evolution of application architectures</a:t>
            </a:r>
          </a:p>
        </p:txBody>
      </p:sp>
      <p:graphicFrame>
        <p:nvGraphicFramePr>
          <p:cNvPr id="4" name="Table 3">
            <a:extLst>
              <a:ext uri="{FF2B5EF4-FFF2-40B4-BE49-F238E27FC236}">
                <a16:creationId xmlns:a16="http://schemas.microsoft.com/office/drawing/2014/main" id="{FFB1C3D3-7A3D-A246-A44F-AB443DEFA645}"/>
              </a:ext>
            </a:extLst>
          </p:cNvPr>
          <p:cNvGraphicFramePr>
            <a:graphicFrameLocks noGrp="1"/>
          </p:cNvGraphicFramePr>
          <p:nvPr>
            <p:extLst>
              <p:ext uri="{D42A27DB-BD31-4B8C-83A1-F6EECF244321}">
                <p14:modId xmlns:p14="http://schemas.microsoft.com/office/powerpoint/2010/main" val="4000808775"/>
              </p:ext>
            </p:extLst>
          </p:nvPr>
        </p:nvGraphicFramePr>
        <p:xfrm>
          <a:off x="1204614" y="1152549"/>
          <a:ext cx="6586837" cy="3533507"/>
        </p:xfrm>
        <a:graphic>
          <a:graphicData uri="http://schemas.openxmlformats.org/drawingml/2006/table">
            <a:tbl>
              <a:tblPr firstRow="1" bandRow="1">
                <a:tableStyleId>{5940675A-B579-460E-94D1-54222C63F5DA}</a:tableStyleId>
              </a:tblPr>
              <a:tblGrid>
                <a:gridCol w="1140707">
                  <a:extLst>
                    <a:ext uri="{9D8B030D-6E8A-4147-A177-3AD203B41FA5}">
                      <a16:colId xmlns:a16="http://schemas.microsoft.com/office/drawing/2014/main" val="946750162"/>
                    </a:ext>
                  </a:extLst>
                </a:gridCol>
                <a:gridCol w="5446130">
                  <a:extLst>
                    <a:ext uri="{9D8B030D-6E8A-4147-A177-3AD203B41FA5}">
                      <a16:colId xmlns:a16="http://schemas.microsoft.com/office/drawing/2014/main" val="2977884302"/>
                    </a:ext>
                  </a:extLst>
                </a:gridCol>
              </a:tblGrid>
              <a:tr h="863988">
                <a:tc>
                  <a:txBody>
                    <a:bodyPr/>
                    <a:lstStyle/>
                    <a:p>
                      <a:pPr marL="0" indent="0" algn="ctr">
                        <a:buFontTx/>
                        <a:buNone/>
                      </a:pPr>
                      <a:r>
                        <a:rPr lang="en-US" sz="1800" dirty="0"/>
                        <a:t>Late 90’s</a:t>
                      </a:r>
                    </a:p>
                  </a:txBody>
                  <a:tcPr marL="68580" marR="68580" marT="34290" marB="34290"/>
                </a:tc>
                <a:tc>
                  <a:txBody>
                    <a:bodyPr/>
                    <a:lstStyle/>
                    <a:p>
                      <a:pPr marL="0" indent="0" algn="l">
                        <a:buFontTx/>
                        <a:buNone/>
                      </a:pPr>
                      <a:r>
                        <a:rPr lang="en-US" sz="1050" b="1" dirty="0"/>
                        <a:t>Enterprise Application (EAI) Services and Models</a:t>
                      </a:r>
                      <a:br>
                        <a:rPr lang="en-US" sz="1050" b="1" dirty="0"/>
                      </a:br>
                      <a:endParaRPr lang="en-US" sz="1050" b="1" dirty="0"/>
                    </a:p>
                    <a:p>
                      <a:pPr marL="0" indent="0" algn="l">
                        <a:buFontTx/>
                        <a:buNone/>
                      </a:pPr>
                      <a:r>
                        <a:rPr lang="en-US" sz="1050" dirty="0"/>
                        <a:t>Addressed integration and transactional challenges primarily  by using message oriented middleware. Mostly proprietary systems needing a proliferation of custom interfaces.</a:t>
                      </a:r>
                    </a:p>
                  </a:txBody>
                  <a:tcPr marL="68580" marR="68580" marT="34290" marB="34290"/>
                </a:tc>
                <a:extLst>
                  <a:ext uri="{0D108BD9-81ED-4DB2-BD59-A6C34878D82A}">
                    <a16:rowId xmlns:a16="http://schemas.microsoft.com/office/drawing/2014/main" val="3509406352"/>
                  </a:ext>
                </a:extLst>
              </a:tr>
              <a:tr h="863988">
                <a:tc>
                  <a:txBody>
                    <a:bodyPr/>
                    <a:lstStyle/>
                    <a:p>
                      <a:pPr marL="0" indent="0" algn="ctr">
                        <a:buFontTx/>
                        <a:buNone/>
                      </a:pPr>
                      <a:r>
                        <a:rPr lang="en-US" sz="1800" dirty="0"/>
                        <a:t>Mid 00’s</a:t>
                      </a:r>
                    </a:p>
                  </a:txBody>
                  <a:tcPr marL="68580" marR="68580" marT="34290" marB="34290"/>
                </a:tc>
                <a:tc>
                  <a:txBody>
                    <a:bodyPr/>
                    <a:lstStyle/>
                    <a:p>
                      <a:pPr marL="0" indent="0" algn="l">
                        <a:buFontTx/>
                        <a:buNone/>
                      </a:pPr>
                      <a:r>
                        <a:rPr lang="en-US" sz="1050" b="1" dirty="0"/>
                        <a:t>Service Oriented Architectures</a:t>
                      </a:r>
                      <a:br>
                        <a:rPr lang="en-US" sz="1050" b="1" dirty="0"/>
                      </a:br>
                      <a:br>
                        <a:rPr lang="en-US" sz="1050" b="1" dirty="0"/>
                      </a:br>
                      <a:r>
                        <a:rPr lang="en-US" sz="1050" b="0" dirty="0"/>
                        <a:t>Based on open protocols like SOAP and WSDL making integration and adoption easier. Usually deployed on an Enterprise ESB which is hard to manage and scale. </a:t>
                      </a:r>
                    </a:p>
                  </a:txBody>
                  <a:tcPr marL="68580" marR="68580" marT="34290" marB="34290"/>
                </a:tc>
                <a:extLst>
                  <a:ext uri="{0D108BD9-81ED-4DB2-BD59-A6C34878D82A}">
                    <a16:rowId xmlns:a16="http://schemas.microsoft.com/office/drawing/2014/main" val="2956320680"/>
                  </a:ext>
                </a:extLst>
              </a:tr>
              <a:tr h="901357">
                <a:tc>
                  <a:txBody>
                    <a:bodyPr/>
                    <a:lstStyle/>
                    <a:p>
                      <a:pPr marL="0" indent="0" algn="ctr">
                        <a:buFontTx/>
                        <a:buNone/>
                      </a:pPr>
                      <a:r>
                        <a:rPr lang="en-US" sz="1800" dirty="0"/>
                        <a:t>Early 10’s</a:t>
                      </a:r>
                    </a:p>
                  </a:txBody>
                  <a:tcPr marL="68580" marR="68580" marT="34290" marB="34290"/>
                </a:tc>
                <a:tc>
                  <a:txBody>
                    <a:bodyPr/>
                    <a:lstStyle/>
                    <a:p>
                      <a:pPr marL="0" indent="0" algn="l">
                        <a:buFontTx/>
                        <a:buNone/>
                      </a:pPr>
                      <a:r>
                        <a:rPr lang="en-US" sz="1050" b="1" dirty="0"/>
                        <a:t>API Platforms and API Management</a:t>
                      </a:r>
                      <a:br>
                        <a:rPr lang="en-US" sz="1050" b="1" dirty="0"/>
                      </a:br>
                      <a:endParaRPr lang="en-US" sz="1050" b="1" dirty="0"/>
                    </a:p>
                    <a:p>
                      <a:pPr marL="0" indent="0" algn="l">
                        <a:buFontTx/>
                        <a:buNone/>
                      </a:pPr>
                      <a:r>
                        <a:rPr lang="en-US" sz="1050" b="0" dirty="0"/>
                        <a:t>REST and JSON become the defacto standard for consuming backend data. Mobile apps become major consumers of backend data. New Open protocols like OAuth become available further simplifying API development .</a:t>
                      </a:r>
                    </a:p>
                  </a:txBody>
                  <a:tcPr marL="68580" marR="68580" marT="34290" marB="34290"/>
                </a:tc>
                <a:extLst>
                  <a:ext uri="{0D108BD9-81ED-4DB2-BD59-A6C34878D82A}">
                    <a16:rowId xmlns:a16="http://schemas.microsoft.com/office/drawing/2014/main" val="2942220920"/>
                  </a:ext>
                </a:extLst>
              </a:tr>
              <a:tr h="904174">
                <a:tc>
                  <a:txBody>
                    <a:bodyPr/>
                    <a:lstStyle/>
                    <a:p>
                      <a:pPr marL="0" indent="0" algn="ctr">
                        <a:buFontTx/>
                        <a:buNone/>
                      </a:pPr>
                      <a:r>
                        <a:rPr lang="en-US" sz="1800" dirty="0"/>
                        <a:t>2015 and beyond</a:t>
                      </a:r>
                    </a:p>
                  </a:txBody>
                  <a:tcPr marL="68580" marR="68580" marT="34290" marB="34290"/>
                </a:tc>
                <a:tc>
                  <a:txBody>
                    <a:bodyPr/>
                    <a:lstStyle/>
                    <a:p>
                      <a:pPr marL="0" indent="0" algn="l">
                        <a:buNone/>
                      </a:pPr>
                      <a:r>
                        <a:rPr lang="en-US" sz="1050" b="1" dirty="0"/>
                        <a:t>Cloud Native and Microservice Architecture</a:t>
                      </a:r>
                      <a:br>
                        <a:rPr lang="en-US" sz="1050" b="1" dirty="0"/>
                      </a:br>
                      <a:endParaRPr lang="en-US" sz="1050" b="1" dirty="0"/>
                    </a:p>
                    <a:p>
                      <a:pPr marL="0" indent="0" algn="l">
                        <a:buNone/>
                      </a:pPr>
                      <a:r>
                        <a:rPr lang="en-US" sz="1050" b="0" dirty="0"/>
                        <a:t>A</a:t>
                      </a:r>
                      <a:r>
                        <a:rPr lang="en-US" sz="1050" dirty="0"/>
                        <a:t>pplications are composed of small, independently deployable processes communicating with each other using language-agnostic APIs and protocols.</a:t>
                      </a:r>
                      <a:endParaRPr lang="en-US" sz="1050" b="0" dirty="0"/>
                    </a:p>
                  </a:txBody>
                  <a:tcPr marL="68580" marR="68580" marT="34290" marB="34290"/>
                </a:tc>
                <a:extLst>
                  <a:ext uri="{0D108BD9-81ED-4DB2-BD59-A6C34878D82A}">
                    <a16:rowId xmlns:a16="http://schemas.microsoft.com/office/drawing/2014/main" val="3524633085"/>
                  </a:ext>
                </a:extLst>
              </a:tr>
            </a:tbl>
          </a:graphicData>
        </a:graphic>
      </p:graphicFrame>
    </p:spTree>
    <p:extLst>
      <p:ext uri="{BB962C8B-B14F-4D97-AF65-F5344CB8AC3E}">
        <p14:creationId xmlns:p14="http://schemas.microsoft.com/office/powerpoint/2010/main" val="149023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D43F-F5F0-8E4C-B187-91C9B78FEC68}"/>
              </a:ext>
            </a:extLst>
          </p:cNvPr>
          <p:cNvSpPr>
            <a:spLocks noGrp="1"/>
          </p:cNvSpPr>
          <p:nvPr>
            <p:ph type="title"/>
          </p:nvPr>
        </p:nvSpPr>
        <p:spPr>
          <a:xfrm>
            <a:off x="210311" y="175530"/>
            <a:ext cx="5297109" cy="465601"/>
          </a:xfrm>
        </p:spPr>
        <p:txBody>
          <a:bodyPr/>
          <a:lstStyle/>
          <a:p>
            <a:r>
              <a:rPr lang="en-US" dirty="0"/>
              <a:t>Advantages of Cloud Native</a:t>
            </a:r>
          </a:p>
        </p:txBody>
      </p:sp>
      <p:sp>
        <p:nvSpPr>
          <p:cNvPr id="3" name="Slide Number Placeholder 2">
            <a:extLst>
              <a:ext uri="{FF2B5EF4-FFF2-40B4-BE49-F238E27FC236}">
                <a16:creationId xmlns:a16="http://schemas.microsoft.com/office/drawing/2014/main" id="{67200BD9-AED9-084F-8804-B9C603A6F079}"/>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8" name="TextBox 7">
            <a:extLst>
              <a:ext uri="{FF2B5EF4-FFF2-40B4-BE49-F238E27FC236}">
                <a16:creationId xmlns:a16="http://schemas.microsoft.com/office/drawing/2014/main" id="{64CFCFE2-B8A4-4A42-A6B8-FA9995A60BDD}"/>
              </a:ext>
            </a:extLst>
          </p:cNvPr>
          <p:cNvSpPr txBox="1"/>
          <p:nvPr/>
        </p:nvSpPr>
        <p:spPr>
          <a:xfrm>
            <a:off x="202013" y="930022"/>
            <a:ext cx="2079415"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Ready for market faster</a:t>
            </a:r>
          </a:p>
        </p:txBody>
      </p:sp>
      <p:sp>
        <p:nvSpPr>
          <p:cNvPr id="9" name="TextBox 8">
            <a:extLst>
              <a:ext uri="{FF2B5EF4-FFF2-40B4-BE49-F238E27FC236}">
                <a16:creationId xmlns:a16="http://schemas.microsoft.com/office/drawing/2014/main" id="{1F002196-F8FB-1442-B547-2B583196A7A8}"/>
              </a:ext>
            </a:extLst>
          </p:cNvPr>
          <p:cNvSpPr txBox="1"/>
          <p:nvPr/>
        </p:nvSpPr>
        <p:spPr>
          <a:xfrm>
            <a:off x="202013" y="2903393"/>
            <a:ext cx="1354858"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Easy to deploy</a:t>
            </a:r>
          </a:p>
        </p:txBody>
      </p:sp>
      <p:sp>
        <p:nvSpPr>
          <p:cNvPr id="10" name="TextBox 9">
            <a:extLst>
              <a:ext uri="{FF2B5EF4-FFF2-40B4-BE49-F238E27FC236}">
                <a16:creationId xmlns:a16="http://schemas.microsoft.com/office/drawing/2014/main" id="{3F0839A3-BDEC-2B4E-909F-8A3581530685}"/>
              </a:ext>
            </a:extLst>
          </p:cNvPr>
          <p:cNvSpPr txBox="1"/>
          <p:nvPr/>
        </p:nvSpPr>
        <p:spPr>
          <a:xfrm>
            <a:off x="3029278" y="930022"/>
            <a:ext cx="1401346"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Highly scalable</a:t>
            </a:r>
          </a:p>
        </p:txBody>
      </p:sp>
      <p:sp>
        <p:nvSpPr>
          <p:cNvPr id="11" name="TextBox 10">
            <a:extLst>
              <a:ext uri="{FF2B5EF4-FFF2-40B4-BE49-F238E27FC236}">
                <a16:creationId xmlns:a16="http://schemas.microsoft.com/office/drawing/2014/main" id="{E6E266D1-D09D-E44B-A480-FE1C51E5E01E}"/>
              </a:ext>
            </a:extLst>
          </p:cNvPr>
          <p:cNvSpPr txBox="1"/>
          <p:nvPr/>
        </p:nvSpPr>
        <p:spPr>
          <a:xfrm>
            <a:off x="3042138" y="2903392"/>
            <a:ext cx="1048685"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Accessible</a:t>
            </a:r>
          </a:p>
        </p:txBody>
      </p:sp>
      <p:sp>
        <p:nvSpPr>
          <p:cNvPr id="12" name="TextBox 11">
            <a:extLst>
              <a:ext uri="{FF2B5EF4-FFF2-40B4-BE49-F238E27FC236}">
                <a16:creationId xmlns:a16="http://schemas.microsoft.com/office/drawing/2014/main" id="{B2BC1FEA-3AA4-4049-A5CC-10547A91CE67}"/>
              </a:ext>
            </a:extLst>
          </p:cNvPr>
          <p:cNvSpPr txBox="1"/>
          <p:nvPr/>
        </p:nvSpPr>
        <p:spPr>
          <a:xfrm>
            <a:off x="5882263" y="930022"/>
            <a:ext cx="886781"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Resilient</a:t>
            </a:r>
          </a:p>
        </p:txBody>
      </p:sp>
      <p:sp>
        <p:nvSpPr>
          <p:cNvPr id="13" name="TextBox 12">
            <a:extLst>
              <a:ext uri="{FF2B5EF4-FFF2-40B4-BE49-F238E27FC236}">
                <a16:creationId xmlns:a16="http://schemas.microsoft.com/office/drawing/2014/main" id="{06A42DF1-F55E-9348-83B0-D9EE90AC45D4}"/>
              </a:ext>
            </a:extLst>
          </p:cNvPr>
          <p:cNvSpPr txBox="1"/>
          <p:nvPr/>
        </p:nvSpPr>
        <p:spPr>
          <a:xfrm>
            <a:off x="5882263" y="2903392"/>
            <a:ext cx="1042273" cy="297517"/>
          </a:xfrm>
          <a:prstGeom prst="rect">
            <a:avLst/>
          </a:prstGeom>
          <a:noFill/>
        </p:spPr>
        <p:txBody>
          <a:bodyPr wrap="none" rtlCol="0">
            <a:spAutoFit/>
          </a:bodyPr>
          <a:lstStyle/>
          <a:p>
            <a:pPr algn="l">
              <a:lnSpc>
                <a:spcPts val="1600"/>
              </a:lnSpc>
              <a:spcAft>
                <a:spcPts val="600"/>
              </a:spcAft>
            </a:pPr>
            <a:r>
              <a:rPr lang="en-US" sz="1400" dirty="0">
                <a:solidFill>
                  <a:schemeClr val="tx1"/>
                </a:solidFill>
                <a:latin typeface="IBM Plex Sans" charset="0"/>
                <a:ea typeface="IBM Plex Sans" charset="0"/>
                <a:cs typeface="IBM Plex Sans" charset="0"/>
              </a:rPr>
              <a:t>More open</a:t>
            </a:r>
          </a:p>
        </p:txBody>
      </p:sp>
      <p:sp>
        <p:nvSpPr>
          <p:cNvPr id="14" name="TextBox 13">
            <a:extLst>
              <a:ext uri="{FF2B5EF4-FFF2-40B4-BE49-F238E27FC236}">
                <a16:creationId xmlns:a16="http://schemas.microsoft.com/office/drawing/2014/main" id="{88C68D9B-3EAA-4C4D-97D7-1DBD1F46627D}"/>
              </a:ext>
            </a:extLst>
          </p:cNvPr>
          <p:cNvSpPr txBox="1"/>
          <p:nvPr/>
        </p:nvSpPr>
        <p:spPr>
          <a:xfrm>
            <a:off x="202013" y="1227539"/>
            <a:ext cx="2803946" cy="900824"/>
          </a:xfrm>
          <a:prstGeom prst="rect">
            <a:avLst/>
          </a:prstGeom>
          <a:noFill/>
        </p:spPr>
        <p:txBody>
          <a:bodyPr wrap="square" rtlCol="0">
            <a:spAutoFit/>
          </a:bodyPr>
          <a:lstStyle/>
          <a:p>
            <a:pPr>
              <a:lnSpc>
                <a:spcPts val="1600"/>
              </a:lnSpc>
              <a:spcAft>
                <a:spcPts val="600"/>
              </a:spcAft>
            </a:pPr>
            <a:r>
              <a:rPr lang="en-US" sz="1200" dirty="0">
                <a:solidFill>
                  <a:schemeClr val="tx1"/>
                </a:solidFill>
                <a:latin typeface="IBM Plex Sans" charset="0"/>
                <a:ea typeface="IBM Plex Sans" charset="0"/>
                <a:cs typeface="IBM Plex Sans" charset="0"/>
              </a:rPr>
              <a:t>Since development cycles are shortened, a microservices architecture supports more agile deployment and updates </a:t>
            </a:r>
          </a:p>
        </p:txBody>
      </p:sp>
      <p:sp>
        <p:nvSpPr>
          <p:cNvPr id="15" name="TextBox 14">
            <a:extLst>
              <a:ext uri="{FF2B5EF4-FFF2-40B4-BE49-F238E27FC236}">
                <a16:creationId xmlns:a16="http://schemas.microsoft.com/office/drawing/2014/main" id="{683F995B-F966-784C-ACD4-35DD04435E22}"/>
              </a:ext>
            </a:extLst>
          </p:cNvPr>
          <p:cNvSpPr txBox="1"/>
          <p:nvPr/>
        </p:nvSpPr>
        <p:spPr>
          <a:xfrm>
            <a:off x="206647" y="3201458"/>
            <a:ext cx="2803946" cy="1721562"/>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Because your microservice-based apps are more modular and smaller than traditional, monolithic apps the worries that came with those deployments are negated. This requires more coordination, which a service mesh layer can help with, but the payoffs can be huge</a:t>
            </a:r>
          </a:p>
        </p:txBody>
      </p:sp>
      <p:sp>
        <p:nvSpPr>
          <p:cNvPr id="16" name="TextBox 15">
            <a:extLst>
              <a:ext uri="{FF2B5EF4-FFF2-40B4-BE49-F238E27FC236}">
                <a16:creationId xmlns:a16="http://schemas.microsoft.com/office/drawing/2014/main" id="{8019D86F-CBA7-F843-9AD6-5C7B9B0844B7}"/>
              </a:ext>
            </a:extLst>
          </p:cNvPr>
          <p:cNvSpPr txBox="1"/>
          <p:nvPr/>
        </p:nvSpPr>
        <p:spPr>
          <a:xfrm>
            <a:off x="3042138" y="1224789"/>
            <a:ext cx="2803946" cy="900824"/>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As demand for certain services grows, you can deploy across multiple servers, and infrastructures, to meet your needs.</a:t>
            </a:r>
          </a:p>
        </p:txBody>
      </p:sp>
      <p:sp>
        <p:nvSpPr>
          <p:cNvPr id="17" name="TextBox 16">
            <a:extLst>
              <a:ext uri="{FF2B5EF4-FFF2-40B4-BE49-F238E27FC236}">
                <a16:creationId xmlns:a16="http://schemas.microsoft.com/office/drawing/2014/main" id="{CC09D7F9-0CD2-C946-8B1B-B36B5B3FA28F}"/>
              </a:ext>
            </a:extLst>
          </p:cNvPr>
          <p:cNvSpPr txBox="1"/>
          <p:nvPr/>
        </p:nvSpPr>
        <p:spPr>
          <a:xfrm>
            <a:off x="5882264" y="1229825"/>
            <a:ext cx="3059723" cy="1106008"/>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These independent services, when constructed properly, do not impact one another. This means that if one piece fails, the whole app doesn’t go down, unlike the monolithic model.</a:t>
            </a:r>
          </a:p>
        </p:txBody>
      </p:sp>
      <p:sp>
        <p:nvSpPr>
          <p:cNvPr id="18" name="TextBox 17">
            <a:extLst>
              <a:ext uri="{FF2B5EF4-FFF2-40B4-BE49-F238E27FC236}">
                <a16:creationId xmlns:a16="http://schemas.microsoft.com/office/drawing/2014/main" id="{EF18FA39-15EB-A740-9174-F762A1F797EE}"/>
              </a:ext>
            </a:extLst>
          </p:cNvPr>
          <p:cNvSpPr txBox="1"/>
          <p:nvPr/>
        </p:nvSpPr>
        <p:spPr>
          <a:xfrm>
            <a:off x="3035101" y="3201458"/>
            <a:ext cx="2803946" cy="1516377"/>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Because the larger app is broken down into smaller pieces, developers can more easily understand, update, and enhance those pieces, resulting in faster development cycles, especially when combined with agile development methodologies.</a:t>
            </a:r>
          </a:p>
        </p:txBody>
      </p:sp>
      <p:sp>
        <p:nvSpPr>
          <p:cNvPr id="19" name="TextBox 18">
            <a:extLst>
              <a:ext uri="{FF2B5EF4-FFF2-40B4-BE49-F238E27FC236}">
                <a16:creationId xmlns:a16="http://schemas.microsoft.com/office/drawing/2014/main" id="{9DB256EF-55E4-5F48-832E-218A43C3C1B1}"/>
              </a:ext>
            </a:extLst>
          </p:cNvPr>
          <p:cNvSpPr txBox="1"/>
          <p:nvPr/>
        </p:nvSpPr>
        <p:spPr>
          <a:xfrm>
            <a:off x="5870592" y="3201458"/>
            <a:ext cx="2803946" cy="900824"/>
          </a:xfrm>
          <a:prstGeom prst="rect">
            <a:avLst/>
          </a:prstGeom>
          <a:noFill/>
        </p:spPr>
        <p:txBody>
          <a:bodyPr wrap="square" rtlCol="0">
            <a:spAutoFit/>
          </a:bodyPr>
          <a:lstStyle/>
          <a:p>
            <a:pPr algn="l">
              <a:lnSpc>
                <a:spcPts val="1600"/>
              </a:lnSpc>
              <a:spcAft>
                <a:spcPts val="600"/>
              </a:spcAft>
            </a:pPr>
            <a:r>
              <a:rPr lang="en-US" sz="1200" dirty="0">
                <a:solidFill>
                  <a:schemeClr val="tx1"/>
                </a:solidFill>
                <a:latin typeface="IBM Plex Sans" charset="0"/>
                <a:ea typeface="IBM Plex Sans" charset="0"/>
                <a:cs typeface="IBM Plex Sans" charset="0"/>
              </a:rPr>
              <a:t>Due to the use of polyglot APIs, developers have the freedom to choose the best language and technology for the necessary function.</a:t>
            </a:r>
          </a:p>
        </p:txBody>
      </p:sp>
    </p:spTree>
    <p:extLst>
      <p:ext uri="{BB962C8B-B14F-4D97-AF65-F5344CB8AC3E}">
        <p14:creationId xmlns:p14="http://schemas.microsoft.com/office/powerpoint/2010/main" val="368892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C7B2-ABE5-A54C-955A-376AF439A306}"/>
              </a:ext>
            </a:extLst>
          </p:cNvPr>
          <p:cNvSpPr>
            <a:spLocks noGrp="1"/>
          </p:cNvSpPr>
          <p:nvPr>
            <p:ph type="title"/>
          </p:nvPr>
        </p:nvSpPr>
        <p:spPr>
          <a:xfrm>
            <a:off x="210312" y="175530"/>
            <a:ext cx="6316612" cy="476111"/>
          </a:xfrm>
        </p:spPr>
        <p:txBody>
          <a:bodyPr/>
          <a:lstStyle/>
          <a:p>
            <a:r>
              <a:rPr lang="en-US" dirty="0"/>
              <a:t>Disadvantages of Cloud Native</a:t>
            </a:r>
          </a:p>
        </p:txBody>
      </p:sp>
      <p:sp>
        <p:nvSpPr>
          <p:cNvPr id="3" name="Footer Placeholder 2">
            <a:extLst>
              <a:ext uri="{FF2B5EF4-FFF2-40B4-BE49-F238E27FC236}">
                <a16:creationId xmlns:a16="http://schemas.microsoft.com/office/drawing/2014/main" id="{0011500E-8BA7-0940-A4D3-8A619ADC463D}"/>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3F853F26-D545-F24F-A295-41ABCF4AFB2E}"/>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Box 4">
            <a:extLst>
              <a:ext uri="{FF2B5EF4-FFF2-40B4-BE49-F238E27FC236}">
                <a16:creationId xmlns:a16="http://schemas.microsoft.com/office/drawing/2014/main" id="{D2C4A963-2F40-4848-AA99-5EDE7AE88B06}"/>
              </a:ext>
            </a:extLst>
          </p:cNvPr>
          <p:cNvSpPr txBox="1"/>
          <p:nvPr/>
        </p:nvSpPr>
        <p:spPr>
          <a:xfrm>
            <a:off x="175358" y="1308394"/>
            <a:ext cx="2279791" cy="297517"/>
          </a:xfrm>
          <a:prstGeom prst="rect">
            <a:avLst/>
          </a:prstGeom>
          <a:noFill/>
        </p:spPr>
        <p:txBody>
          <a:bodyPr wrap="none" rtlCol="0">
            <a:spAutoFit/>
          </a:bodyPr>
          <a:lstStyle/>
          <a:p>
            <a:pPr>
              <a:lnSpc>
                <a:spcPts val="1600"/>
              </a:lnSpc>
              <a:spcAft>
                <a:spcPts val="600"/>
              </a:spcAft>
            </a:pPr>
            <a:r>
              <a:rPr lang="en-US" sz="1400" dirty="0">
                <a:latin typeface="IBM Plex Sans" charset="0"/>
                <a:ea typeface="IBM Plex Sans" charset="0"/>
                <a:cs typeface="IBM Plex Sans" charset="0"/>
              </a:rPr>
              <a:t>More elements to manage</a:t>
            </a:r>
            <a:endParaRPr lang="en-US" sz="1400" dirty="0">
              <a:solidFill>
                <a:schemeClr val="tx1"/>
              </a:solidFill>
              <a:latin typeface="IBM Plex Sans" charset="0"/>
              <a:ea typeface="IBM Plex Sans" charset="0"/>
              <a:cs typeface="IBM Plex Sans" charset="0"/>
            </a:endParaRPr>
          </a:p>
        </p:txBody>
      </p:sp>
      <p:sp>
        <p:nvSpPr>
          <p:cNvPr id="6" name="TextBox 5">
            <a:extLst>
              <a:ext uri="{FF2B5EF4-FFF2-40B4-BE49-F238E27FC236}">
                <a16:creationId xmlns:a16="http://schemas.microsoft.com/office/drawing/2014/main" id="{CFAAF19D-78DA-8C48-A19F-D820449FFA8F}"/>
              </a:ext>
            </a:extLst>
          </p:cNvPr>
          <p:cNvSpPr txBox="1"/>
          <p:nvPr/>
        </p:nvSpPr>
        <p:spPr>
          <a:xfrm>
            <a:off x="3015482" y="1308394"/>
            <a:ext cx="2842445" cy="297517"/>
          </a:xfrm>
          <a:prstGeom prst="rect">
            <a:avLst/>
          </a:prstGeom>
          <a:noFill/>
        </p:spPr>
        <p:txBody>
          <a:bodyPr wrap="none" rtlCol="0">
            <a:spAutoFit/>
          </a:bodyPr>
          <a:lstStyle/>
          <a:p>
            <a:pPr algn="l">
              <a:lnSpc>
                <a:spcPts val="1600"/>
              </a:lnSpc>
              <a:spcAft>
                <a:spcPts val="600"/>
              </a:spcAft>
            </a:pPr>
            <a:r>
              <a:rPr lang="en-US" sz="1400" dirty="0">
                <a:latin typeface="IBM Plex Sans" charset="0"/>
                <a:ea typeface="IBM Plex Sans" charset="0"/>
                <a:cs typeface="IBM Plex Sans" charset="0"/>
              </a:rPr>
              <a:t>N</a:t>
            </a:r>
            <a:r>
              <a:rPr lang="en-US" sz="1400" dirty="0">
                <a:solidFill>
                  <a:schemeClr val="tx1"/>
                </a:solidFill>
                <a:latin typeface="IBM Plex Sans" charset="0"/>
                <a:ea typeface="IBM Plex Sans" charset="0"/>
                <a:cs typeface="IBM Plex Sans" charset="0"/>
              </a:rPr>
              <a:t>ew tools and processes needed</a:t>
            </a:r>
          </a:p>
        </p:txBody>
      </p:sp>
      <p:sp>
        <p:nvSpPr>
          <p:cNvPr id="7" name="TextBox 6">
            <a:extLst>
              <a:ext uri="{FF2B5EF4-FFF2-40B4-BE49-F238E27FC236}">
                <a16:creationId xmlns:a16="http://schemas.microsoft.com/office/drawing/2014/main" id="{ACA17DB1-68BF-1E4F-BC91-DE6AF7204E93}"/>
              </a:ext>
            </a:extLst>
          </p:cNvPr>
          <p:cNvSpPr txBox="1"/>
          <p:nvPr/>
        </p:nvSpPr>
        <p:spPr>
          <a:xfrm>
            <a:off x="5855608" y="1308394"/>
            <a:ext cx="1401346" cy="297517"/>
          </a:xfrm>
          <a:prstGeom prst="rect">
            <a:avLst/>
          </a:prstGeom>
          <a:noFill/>
        </p:spPr>
        <p:txBody>
          <a:bodyPr wrap="none" rtlCol="0">
            <a:spAutoFit/>
          </a:bodyPr>
          <a:lstStyle/>
          <a:p>
            <a:pPr algn="l">
              <a:lnSpc>
                <a:spcPts val="1600"/>
              </a:lnSpc>
              <a:spcAft>
                <a:spcPts val="600"/>
              </a:spcAft>
            </a:pPr>
            <a:r>
              <a:rPr lang="en-US" sz="1400" dirty="0">
                <a:latin typeface="IBM Plex Sans" charset="0"/>
                <a:ea typeface="IBM Plex Sans" charset="0"/>
                <a:cs typeface="IBM Plex Sans" charset="0"/>
              </a:rPr>
              <a:t>Culture change</a:t>
            </a:r>
            <a:endParaRPr lang="en-US" sz="1400" dirty="0">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751100B1-9D6E-ED40-9559-1A725C5778AE}"/>
              </a:ext>
            </a:extLst>
          </p:cNvPr>
          <p:cNvSpPr txBox="1"/>
          <p:nvPr/>
        </p:nvSpPr>
        <p:spPr>
          <a:xfrm>
            <a:off x="175358" y="1605911"/>
            <a:ext cx="2803946" cy="1721562"/>
          </a:xfrm>
          <a:prstGeom prst="rect">
            <a:avLst/>
          </a:prstGeom>
          <a:noFill/>
        </p:spPr>
        <p:txBody>
          <a:bodyPr wrap="square" rtlCol="0">
            <a:spAutoFit/>
          </a:bodyPr>
          <a:lstStyle/>
          <a:p>
            <a:pPr>
              <a:lnSpc>
                <a:spcPts val="1600"/>
              </a:lnSpc>
              <a:spcAft>
                <a:spcPts val="600"/>
              </a:spcAft>
            </a:pPr>
            <a:r>
              <a:rPr lang="en-US" sz="1200" dirty="0">
                <a:latin typeface="IBM Plex Sans" charset="0"/>
                <a:ea typeface="IBM Plex Sans" charset="0"/>
                <a:cs typeface="IBM Plex Sans" charset="0"/>
              </a:rPr>
              <a:t>Although microservices enable an iterative approach to application improvement, they also create the necessity of managing more elements. Rather than one large application, it becomes necessary to manage far more small, discrete services.</a:t>
            </a:r>
          </a:p>
        </p:txBody>
      </p:sp>
      <p:sp>
        <p:nvSpPr>
          <p:cNvPr id="9" name="TextBox 8">
            <a:extLst>
              <a:ext uri="{FF2B5EF4-FFF2-40B4-BE49-F238E27FC236}">
                <a16:creationId xmlns:a16="http://schemas.microsoft.com/office/drawing/2014/main" id="{A3F5818D-AD14-0249-A751-C731985BA481}"/>
              </a:ext>
            </a:extLst>
          </p:cNvPr>
          <p:cNvSpPr txBox="1"/>
          <p:nvPr/>
        </p:nvSpPr>
        <p:spPr>
          <a:xfrm>
            <a:off x="3015483" y="1603161"/>
            <a:ext cx="2803946" cy="1106008"/>
          </a:xfrm>
          <a:prstGeom prst="rect">
            <a:avLst/>
          </a:prstGeom>
          <a:noFill/>
        </p:spPr>
        <p:txBody>
          <a:bodyPr wrap="square" rtlCol="0">
            <a:spAutoFit/>
          </a:bodyPr>
          <a:lstStyle/>
          <a:p>
            <a:pPr>
              <a:lnSpc>
                <a:spcPts val="1600"/>
              </a:lnSpc>
              <a:spcAft>
                <a:spcPts val="600"/>
              </a:spcAft>
            </a:pPr>
            <a:r>
              <a:rPr lang="en-US" sz="1200" dirty="0">
                <a:latin typeface="IBM Plex Sans" charset="0"/>
                <a:ea typeface="IBM Plex Sans" charset="0"/>
                <a:cs typeface="IBM Plex Sans" charset="0"/>
              </a:rPr>
              <a:t>Cloud native apps demand additional toolsets to manage the DevOps pipeline, replace traditional monitoring structures, and control microservices architecture.</a:t>
            </a:r>
          </a:p>
        </p:txBody>
      </p:sp>
      <p:sp>
        <p:nvSpPr>
          <p:cNvPr id="10" name="TextBox 9">
            <a:extLst>
              <a:ext uri="{FF2B5EF4-FFF2-40B4-BE49-F238E27FC236}">
                <a16:creationId xmlns:a16="http://schemas.microsoft.com/office/drawing/2014/main" id="{C3CA76CC-797B-6A41-8E39-DABA39AED16A}"/>
              </a:ext>
            </a:extLst>
          </p:cNvPr>
          <p:cNvSpPr txBox="1"/>
          <p:nvPr/>
        </p:nvSpPr>
        <p:spPr>
          <a:xfrm>
            <a:off x="5855609" y="1608197"/>
            <a:ext cx="3059723" cy="900824"/>
          </a:xfrm>
          <a:prstGeom prst="rect">
            <a:avLst/>
          </a:prstGeom>
          <a:noFill/>
        </p:spPr>
        <p:txBody>
          <a:bodyPr wrap="square" rtlCol="0">
            <a:spAutoFit/>
          </a:bodyPr>
          <a:lstStyle/>
          <a:p>
            <a:pPr>
              <a:lnSpc>
                <a:spcPts val="1600"/>
              </a:lnSpc>
              <a:spcAft>
                <a:spcPts val="600"/>
              </a:spcAft>
            </a:pPr>
            <a:r>
              <a:rPr lang="en-US" sz="1200" dirty="0">
                <a:latin typeface="IBM Plex Sans" charset="0"/>
                <a:ea typeface="IBM Plex Sans" charset="0"/>
                <a:cs typeface="IBM Plex Sans" charset="0"/>
              </a:rPr>
              <a:t>Cloud native applications allow for rapid development and deployment, but they also demand a business culture that can cope with the pace of that innovation.</a:t>
            </a:r>
            <a:endParaRPr lang="en-US" sz="12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079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EA33-7648-9B4C-8FD2-AAAB306E6700}"/>
              </a:ext>
            </a:extLst>
          </p:cNvPr>
          <p:cNvSpPr>
            <a:spLocks noGrp="1"/>
          </p:cNvSpPr>
          <p:nvPr>
            <p:ph type="title"/>
          </p:nvPr>
        </p:nvSpPr>
        <p:spPr/>
        <p:txBody>
          <a:bodyPr/>
          <a:lstStyle/>
          <a:p>
            <a:r>
              <a:rPr lang="en-US" dirty="0"/>
              <a:t>Cloud-Native Roadmap</a:t>
            </a:r>
          </a:p>
        </p:txBody>
      </p:sp>
      <p:sp>
        <p:nvSpPr>
          <p:cNvPr id="3" name="Footer Placeholder 2">
            <a:extLst>
              <a:ext uri="{FF2B5EF4-FFF2-40B4-BE49-F238E27FC236}">
                <a16:creationId xmlns:a16="http://schemas.microsoft.com/office/drawing/2014/main" id="{07CC07E6-AEC8-E943-82B3-4140F6BD7B80}"/>
              </a:ext>
            </a:extLst>
          </p:cNvPr>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a:extLst>
              <a:ext uri="{FF2B5EF4-FFF2-40B4-BE49-F238E27FC236}">
                <a16:creationId xmlns:a16="http://schemas.microsoft.com/office/drawing/2014/main" id="{A7228665-9059-F740-9FA2-093B899CC0A3}"/>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5" name="Text Placeholder 4">
            <a:extLst>
              <a:ext uri="{FF2B5EF4-FFF2-40B4-BE49-F238E27FC236}">
                <a16:creationId xmlns:a16="http://schemas.microsoft.com/office/drawing/2014/main" id="{13915187-09B9-D140-B979-DCC370822950}"/>
              </a:ext>
            </a:extLst>
          </p:cNvPr>
          <p:cNvSpPr>
            <a:spLocks noGrp="1"/>
          </p:cNvSpPr>
          <p:nvPr>
            <p:ph type="body" sz="quarter" idx="12"/>
          </p:nvPr>
        </p:nvSpPr>
        <p:spPr>
          <a:xfrm>
            <a:off x="219455" y="861646"/>
            <a:ext cx="3807421" cy="3634154"/>
          </a:xfrm>
        </p:spPr>
        <p:txBody>
          <a:bodyPr/>
          <a:lstStyle/>
          <a:p>
            <a:pPr marL="463550" indent="-455613">
              <a:lnSpc>
                <a:spcPct val="100000"/>
              </a:lnSpc>
              <a:spcBef>
                <a:spcPts val="300"/>
              </a:spcBef>
              <a:spcAft>
                <a:spcPts val="300"/>
              </a:spcAft>
              <a:buFont typeface="+mj-lt"/>
              <a:buAutoNum type="arabicPeriod"/>
            </a:pPr>
            <a:r>
              <a:rPr lang="en-US" sz="1600" dirty="0"/>
              <a:t>Containerization</a:t>
            </a:r>
          </a:p>
          <a:p>
            <a:pPr marL="463550" indent="-455613">
              <a:lnSpc>
                <a:spcPct val="100000"/>
              </a:lnSpc>
              <a:spcBef>
                <a:spcPts val="300"/>
              </a:spcBef>
              <a:spcAft>
                <a:spcPts val="300"/>
              </a:spcAft>
              <a:buFont typeface="+mj-lt"/>
              <a:buAutoNum type="arabicPeriod"/>
            </a:pPr>
            <a:r>
              <a:rPr lang="en-US" sz="1600" dirty="0"/>
              <a:t>CI/CD</a:t>
            </a:r>
          </a:p>
          <a:p>
            <a:pPr marL="463550" indent="-455613">
              <a:lnSpc>
                <a:spcPct val="100000"/>
              </a:lnSpc>
              <a:spcBef>
                <a:spcPts val="300"/>
              </a:spcBef>
              <a:spcAft>
                <a:spcPts val="300"/>
              </a:spcAft>
              <a:buFont typeface="+mj-lt"/>
              <a:buAutoNum type="arabicPeriod"/>
            </a:pPr>
            <a:r>
              <a:rPr lang="en-US" sz="1600" dirty="0"/>
              <a:t>Orchestration and Application Definition</a:t>
            </a:r>
          </a:p>
          <a:p>
            <a:pPr marL="463550" indent="-455613">
              <a:lnSpc>
                <a:spcPct val="100000"/>
              </a:lnSpc>
              <a:spcBef>
                <a:spcPts val="300"/>
              </a:spcBef>
              <a:spcAft>
                <a:spcPts val="300"/>
              </a:spcAft>
              <a:buFont typeface="+mj-lt"/>
              <a:buAutoNum type="arabicPeriod"/>
            </a:pPr>
            <a:r>
              <a:rPr lang="en-US" sz="1600" dirty="0"/>
              <a:t>Observability and Analysis</a:t>
            </a:r>
          </a:p>
          <a:p>
            <a:pPr marL="463550" indent="-455613">
              <a:lnSpc>
                <a:spcPct val="100000"/>
              </a:lnSpc>
              <a:spcBef>
                <a:spcPts val="300"/>
              </a:spcBef>
              <a:spcAft>
                <a:spcPts val="300"/>
              </a:spcAft>
              <a:buFont typeface="+mj-lt"/>
              <a:buAutoNum type="arabicPeriod"/>
            </a:pPr>
            <a:r>
              <a:rPr lang="en-US" sz="1600" dirty="0"/>
              <a:t>Service Proxy, Discovery, and Mesh</a:t>
            </a:r>
          </a:p>
          <a:p>
            <a:pPr marL="463550" indent="-455613">
              <a:lnSpc>
                <a:spcPct val="100000"/>
              </a:lnSpc>
              <a:spcBef>
                <a:spcPts val="300"/>
              </a:spcBef>
              <a:spcAft>
                <a:spcPts val="300"/>
              </a:spcAft>
              <a:buFont typeface="+mj-lt"/>
              <a:buAutoNum type="arabicPeriod"/>
            </a:pPr>
            <a:r>
              <a:rPr lang="en-US" sz="1600" dirty="0"/>
              <a:t>Networking and Policy</a:t>
            </a:r>
          </a:p>
          <a:p>
            <a:pPr marL="463550" indent="-455613">
              <a:lnSpc>
                <a:spcPct val="100000"/>
              </a:lnSpc>
              <a:spcBef>
                <a:spcPts val="300"/>
              </a:spcBef>
              <a:spcAft>
                <a:spcPts val="300"/>
              </a:spcAft>
              <a:buFont typeface="+mj-lt"/>
              <a:buAutoNum type="arabicPeriod"/>
            </a:pPr>
            <a:r>
              <a:rPr lang="en-US" sz="1600" dirty="0"/>
              <a:t>Distributed Database and Storage</a:t>
            </a:r>
          </a:p>
          <a:p>
            <a:pPr marL="463550" indent="-455613">
              <a:lnSpc>
                <a:spcPct val="100000"/>
              </a:lnSpc>
              <a:spcBef>
                <a:spcPts val="300"/>
              </a:spcBef>
              <a:spcAft>
                <a:spcPts val="300"/>
              </a:spcAft>
              <a:buFont typeface="+mj-lt"/>
              <a:buAutoNum type="arabicPeriod"/>
            </a:pPr>
            <a:r>
              <a:rPr lang="en-US" sz="1600" dirty="0"/>
              <a:t>Streaming and Messaging</a:t>
            </a:r>
          </a:p>
          <a:p>
            <a:pPr marL="463550" indent="-455613">
              <a:lnSpc>
                <a:spcPct val="100000"/>
              </a:lnSpc>
              <a:spcBef>
                <a:spcPts val="300"/>
              </a:spcBef>
              <a:spcAft>
                <a:spcPts val="300"/>
              </a:spcAft>
              <a:buFont typeface="+mj-lt"/>
              <a:buAutoNum type="arabicPeriod"/>
            </a:pPr>
            <a:r>
              <a:rPr lang="en-US" sz="1600" dirty="0"/>
              <a:t>Container Registry and Runtime</a:t>
            </a:r>
          </a:p>
          <a:p>
            <a:pPr marL="463550" indent="-455613">
              <a:lnSpc>
                <a:spcPct val="100000"/>
              </a:lnSpc>
              <a:spcBef>
                <a:spcPts val="300"/>
              </a:spcBef>
              <a:spcAft>
                <a:spcPts val="300"/>
              </a:spcAft>
              <a:buFont typeface="+mj-lt"/>
              <a:buAutoNum type="arabicPeriod"/>
            </a:pPr>
            <a:r>
              <a:rPr lang="en-US" sz="1600" dirty="0"/>
              <a:t>Software Distribution</a:t>
            </a:r>
          </a:p>
        </p:txBody>
      </p:sp>
      <p:pic>
        <p:nvPicPr>
          <p:cNvPr id="8" name="Content Placeholder 7" descr="Timeline&#10;&#10;Description automatically generated with medium confidence">
            <a:extLst>
              <a:ext uri="{FF2B5EF4-FFF2-40B4-BE49-F238E27FC236}">
                <a16:creationId xmlns:a16="http://schemas.microsoft.com/office/drawing/2014/main" id="{9A769247-CA71-684A-B182-10C7FCAB5D5E}"/>
              </a:ext>
            </a:extLst>
          </p:cNvPr>
          <p:cNvPicPr>
            <a:picLocks noGrp="1" noChangeAspect="1"/>
          </p:cNvPicPr>
          <p:nvPr>
            <p:ph sz="quarter" idx="13"/>
          </p:nvPr>
        </p:nvPicPr>
        <p:blipFill>
          <a:blip r:embed="rId2"/>
          <a:stretch>
            <a:fillRect/>
          </a:stretch>
        </p:blipFill>
        <p:spPr>
          <a:xfrm>
            <a:off x="4352544" y="0"/>
            <a:ext cx="4429125" cy="5143500"/>
          </a:xfrm>
        </p:spPr>
      </p:pic>
    </p:spTree>
    <p:extLst>
      <p:ext uri="{BB962C8B-B14F-4D97-AF65-F5344CB8AC3E}">
        <p14:creationId xmlns:p14="http://schemas.microsoft.com/office/powerpoint/2010/main" val="148385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7052-A049-9744-BE82-3E2151027A36}"/>
              </a:ext>
            </a:extLst>
          </p:cNvPr>
          <p:cNvSpPr>
            <a:spLocks noGrp="1"/>
          </p:cNvSpPr>
          <p:nvPr>
            <p:ph type="title"/>
          </p:nvPr>
        </p:nvSpPr>
        <p:spPr>
          <a:xfrm>
            <a:off x="210312" y="175530"/>
            <a:ext cx="4142232" cy="804672"/>
          </a:xfrm>
        </p:spPr>
        <p:txBody>
          <a:bodyPr anchor="t">
            <a:normAutofit/>
          </a:bodyPr>
          <a:lstStyle/>
          <a:p>
            <a:r>
              <a:rPr lang="en-US" sz="2000" dirty="0"/>
              <a:t>Characteristics of Cloud-Native Applications</a:t>
            </a:r>
          </a:p>
        </p:txBody>
      </p:sp>
      <p:sp>
        <p:nvSpPr>
          <p:cNvPr id="4" name="Slide Number Placeholder 3">
            <a:extLst>
              <a:ext uri="{FF2B5EF4-FFF2-40B4-BE49-F238E27FC236}">
                <a16:creationId xmlns:a16="http://schemas.microsoft.com/office/drawing/2014/main" id="{A1CE4B8D-C1C6-0B42-B9CA-2E2744118F76}"/>
              </a:ext>
            </a:extLst>
          </p:cNvPr>
          <p:cNvSpPr>
            <a:spLocks noGrp="1"/>
          </p:cNvSpPr>
          <p:nvPr>
            <p:ph type="sldNum" sz="quarter" idx="11"/>
          </p:nvPr>
        </p:nvSpPr>
        <p:spPr>
          <a:xfrm>
            <a:off x="7086600" y="4787900"/>
            <a:ext cx="1828732" cy="166687"/>
          </a:xfrm>
        </p:spPr>
        <p:txBody>
          <a:bodyPr anchor="ctr">
            <a:normAutofit/>
          </a:bodyPr>
          <a:lstStyle/>
          <a:p>
            <a:pPr>
              <a:spcAft>
                <a:spcPts val="600"/>
              </a:spcAft>
            </a:pPr>
            <a:fld id="{59395FB3-9C97-154F-86B2-7E381B951268}" type="slidenum">
              <a:rPr lang="en-US" smtClean="0"/>
              <a:pPr>
                <a:spcAft>
                  <a:spcPts val="600"/>
                </a:spcAft>
              </a:pPr>
              <a:t>8</a:t>
            </a:fld>
            <a:endParaRPr lang="en-US"/>
          </a:p>
        </p:txBody>
      </p:sp>
      <p:graphicFrame>
        <p:nvGraphicFramePr>
          <p:cNvPr id="8" name="Content Placeholder 5">
            <a:extLst>
              <a:ext uri="{FF2B5EF4-FFF2-40B4-BE49-F238E27FC236}">
                <a16:creationId xmlns:a16="http://schemas.microsoft.com/office/drawing/2014/main" id="{51BE3715-8183-4AFC-835E-B34596D9A0B6}"/>
              </a:ext>
            </a:extLst>
          </p:cNvPr>
          <p:cNvGraphicFramePr>
            <a:graphicFrameLocks noGrp="1"/>
          </p:cNvGraphicFramePr>
          <p:nvPr>
            <p:ph sz="quarter" idx="17"/>
            <p:extLst>
              <p:ext uri="{D42A27DB-BD31-4B8C-83A1-F6EECF244321}">
                <p14:modId xmlns:p14="http://schemas.microsoft.com/office/powerpoint/2010/main" val="1311566562"/>
              </p:ext>
            </p:extLst>
          </p:nvPr>
        </p:nvGraphicFramePr>
        <p:xfrm>
          <a:off x="819807" y="1198179"/>
          <a:ext cx="7504386" cy="3589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49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3ADD-1F0A-CA46-B594-917C9F09D91C}"/>
              </a:ext>
            </a:extLst>
          </p:cNvPr>
          <p:cNvSpPr>
            <a:spLocks noGrp="1"/>
          </p:cNvSpPr>
          <p:nvPr>
            <p:ph type="title"/>
          </p:nvPr>
        </p:nvSpPr>
        <p:spPr>
          <a:xfrm>
            <a:off x="210312" y="175530"/>
            <a:ext cx="7198892" cy="804672"/>
          </a:xfrm>
        </p:spPr>
        <p:txBody>
          <a:bodyPr>
            <a:normAutofit/>
          </a:bodyPr>
          <a:lstStyle/>
          <a:p>
            <a:r>
              <a:rPr lang="en-US" dirty="0"/>
              <a:t>Why microservices and cloud native?</a:t>
            </a:r>
          </a:p>
        </p:txBody>
      </p:sp>
      <p:graphicFrame>
        <p:nvGraphicFramePr>
          <p:cNvPr id="4" name="Diagram 3">
            <a:extLst>
              <a:ext uri="{FF2B5EF4-FFF2-40B4-BE49-F238E27FC236}">
                <a16:creationId xmlns:a16="http://schemas.microsoft.com/office/drawing/2014/main" id="{A5405960-DF2E-7B46-9154-7A88BA4F9F38}"/>
              </a:ext>
            </a:extLst>
          </p:cNvPr>
          <p:cNvGraphicFramePr/>
          <p:nvPr>
            <p:extLst>
              <p:ext uri="{D42A27DB-BD31-4B8C-83A1-F6EECF244321}">
                <p14:modId xmlns:p14="http://schemas.microsoft.com/office/powerpoint/2010/main" val="3663521005"/>
              </p:ext>
            </p:extLst>
          </p:nvPr>
        </p:nvGraphicFramePr>
        <p:xfrm>
          <a:off x="280988" y="1059679"/>
          <a:ext cx="8582025" cy="354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14713"/>
      </p:ext>
    </p:extLst>
  </p:cSld>
  <p:clrMapOvr>
    <a:masterClrMapping/>
  </p:clrMapOvr>
</p:sld>
</file>

<file path=ppt/theme/theme1.xml><?xml version="1.0" encoding="utf-8"?>
<a:theme xmlns:a="http://schemas.openxmlformats.org/drawingml/2006/main" name="IBM Developer 2018 white background">
  <a:themeElements>
    <a:clrScheme name="Custom 63">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NewIBMTemplate" id="{5F4B1446-128C-B74E-B69A-9D2E37A2357F}" vid="{6FCDE794-2374-AB42-93C0-E11E58860122}"/>
    </a:ext>
  </a:extLst>
</a:theme>
</file>

<file path=ppt/theme/theme2.xml><?xml version="1.0" encoding="utf-8"?>
<a:theme xmlns:a="http://schemas.openxmlformats.org/drawingml/2006/main" name="IBM Developer 2018 cool gray background">
  <a:themeElements>
    <a:clrScheme name="Custom 66">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NewIBMTemplate" id="{5F4B1446-128C-B74E-B69A-9D2E37A2357F}" vid="{59164631-9403-914C-8D3F-EFD7606B5118}"/>
    </a:ext>
  </a:extLst>
</a:theme>
</file>

<file path=ppt/theme/theme3.xml><?xml version="1.0" encoding="utf-8"?>
<a:theme xmlns:a="http://schemas.openxmlformats.org/drawingml/2006/main" name="IBM Developer 2018 blue background">
  <a:themeElements>
    <a:clrScheme name="Custom 68">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NewIBMTemplate" id="{5F4B1446-128C-B74E-B69A-9D2E37A2357F}" vid="{3C264AD4-A652-764E-9288-179AC72FE8F1}"/>
    </a:ext>
  </a:extLst>
</a:theme>
</file>

<file path=ppt/theme/theme4.xml><?xml version="1.0" encoding="utf-8"?>
<a:theme xmlns:a="http://schemas.openxmlformats.org/drawingml/2006/main" name="IBM Developer 2018 black background">
  <a:themeElements>
    <a:clrScheme name="Custom 72">
      <a:dk1>
        <a:srgbClr val="FFFFFF"/>
      </a:dk1>
      <a:lt1>
        <a:srgbClr val="000000"/>
      </a:lt1>
      <a:dk2>
        <a:srgbClr val="565656"/>
      </a:dk2>
      <a:lt2>
        <a:srgbClr val="F1F4F7"/>
      </a:lt2>
      <a:accent1>
        <a:srgbClr val="0062FF"/>
      </a:accent1>
      <a:accent2>
        <a:srgbClr val="FA75A6"/>
      </a:accent2>
      <a:accent3>
        <a:srgbClr val="20D5D2"/>
      </a:accent3>
      <a:accent4>
        <a:srgbClr val="B9BFC7"/>
      </a:accent4>
      <a:accent5>
        <a:srgbClr val="BB8EFF"/>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NewIBMTemplate" id="{5F4B1446-128C-B74E-B69A-9D2E37A2357F}" vid="{F7DCD73F-1B52-BE41-86E5-48E3F72D3C47}"/>
    </a:ext>
  </a:extLst>
</a:theme>
</file>

<file path=ppt/theme/theme5.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Developer 2018 white background</Template>
  <TotalTime>3214</TotalTime>
  <Words>1080</Words>
  <Application>Microsoft Macintosh PowerPoint</Application>
  <PresentationFormat>On-screen Show (16:9)</PresentationFormat>
  <Paragraphs>104</Paragraphs>
  <Slides>11</Slides>
  <Notes>2</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11</vt:i4>
      </vt:variant>
    </vt:vector>
  </HeadingPairs>
  <TitlesOfParts>
    <vt:vector size="26" baseType="lpstr">
      <vt:lpstr>.AppleSystemUIFont</vt:lpstr>
      <vt:lpstr>Arial</vt:lpstr>
      <vt:lpstr>HelvNeue Light for IBM</vt:lpstr>
      <vt:lpstr>IBM Plex Mono Light</vt:lpstr>
      <vt:lpstr>IBM Plex Sans</vt:lpstr>
      <vt:lpstr>IBM Plex Sans ExtraLight</vt:lpstr>
      <vt:lpstr>IBM Plex Sans Light</vt:lpstr>
      <vt:lpstr>Overpass</vt:lpstr>
      <vt:lpstr>Proxima Nova</vt:lpstr>
      <vt:lpstr>Wingdings</vt:lpstr>
      <vt:lpstr>IBM Developer 2018 white background</vt:lpstr>
      <vt:lpstr>IBM Developer 2018 cool gray background</vt:lpstr>
      <vt:lpstr>IBM Developer 2018 blue background</vt:lpstr>
      <vt:lpstr>IBM Developer 2018 black background</vt:lpstr>
      <vt:lpstr>1_blk_background_2017</vt:lpstr>
      <vt:lpstr>Cloud Native Workshop  What is Cloud Native?</vt:lpstr>
      <vt:lpstr>CNCF Cloud Native Definition</vt:lpstr>
      <vt:lpstr>What is Cloud-Native?</vt:lpstr>
      <vt:lpstr>Evolution of application architectures</vt:lpstr>
      <vt:lpstr>Advantages of Cloud Native</vt:lpstr>
      <vt:lpstr>Disadvantages of Cloud Native</vt:lpstr>
      <vt:lpstr>Cloud-Native Roadmap</vt:lpstr>
      <vt:lpstr>Characteristics of Cloud-Native Applications</vt:lpstr>
      <vt:lpstr>Why microservices and cloud native?</vt:lpstr>
      <vt:lpstr>Cultural change considerations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Developer Presentation Template — IBM Plex Variant</dc:title>
  <dc:creator>Tim Robinson</dc:creator>
  <cp:lastModifiedBy>Sean Sundberg</cp:lastModifiedBy>
  <cp:revision>114</cp:revision>
  <cp:lastPrinted>2018-10-05T17:04:41Z</cp:lastPrinted>
  <dcterms:created xsi:type="dcterms:W3CDTF">2019-08-22T22:21:58Z</dcterms:created>
  <dcterms:modified xsi:type="dcterms:W3CDTF">2021-10-22T22:31:29Z</dcterms:modified>
</cp:coreProperties>
</file>